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ustinalsing/dlmmc" TargetMode="External"/><Relationship Id="rId2" Type="http://schemas.openxmlformats.org/officeDocument/2006/relationships/hyperlink" Target="mailto:justin.alsing@fysik.su.se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21105/joss.01157" TargetMode="External"/><Relationship Id="rId4" Type="http://schemas.openxmlformats.org/officeDocument/2006/relationships/hyperlink" Target="https://lotus-sparc.slack.com/archives/C010U7BB6G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-notebook.readthedocs.io/en/stable/notebook.html" TargetMode="External"/><Relationship Id="rId2" Type="http://schemas.openxmlformats.org/officeDocument/2006/relationships/hyperlink" Target="https://github.com/justinalsing/dlmmc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i.org/10.21105/joss.01157" TargetMode="External"/><Relationship Id="rId4" Type="http://schemas.openxmlformats.org/officeDocument/2006/relationships/hyperlink" Target="mailto:justin.alsing@fysik.su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LM tutorial for dlmmc"/>
          <p:cNvSpPr txBox="1"/>
          <p:nvPr/>
        </p:nvSpPr>
        <p:spPr>
          <a:xfrm>
            <a:off x="3703195" y="830553"/>
            <a:ext cx="5598409" cy="70956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/>
            </a:pPr>
            <a:r>
              <a:rPr dirty="0"/>
              <a:t>DLM tutorial for </a:t>
            </a:r>
            <a:r>
              <a:rPr b="0" dirty="0" err="1">
                <a:latin typeface="Andale Mono"/>
                <a:ea typeface="Andale Mono"/>
                <a:cs typeface="Andale Mono"/>
                <a:sym typeface="Andale Mono"/>
              </a:rPr>
              <a:t>dlmmc</a:t>
            </a:r>
            <a:endParaRPr b="0" dirty="0">
              <a:latin typeface="Andale Mono"/>
              <a:ea typeface="Andale Mono"/>
              <a:cs typeface="Andale Mono"/>
              <a:sym typeface="Andale Mono"/>
            </a:endParaRPr>
          </a:p>
        </p:txBody>
      </p:sp>
      <p:sp>
        <p:nvSpPr>
          <p:cNvPr id="120" name="Justin Alsing justin.alsing@fysik.su.se…"/>
          <p:cNvSpPr txBox="1"/>
          <p:nvPr/>
        </p:nvSpPr>
        <p:spPr>
          <a:xfrm>
            <a:off x="3171088" y="2273477"/>
            <a:ext cx="6662624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Justin Alsing </a:t>
            </a:r>
            <a:r>
              <a:rPr u="sng">
                <a:solidFill>
                  <a:schemeClr val="accent1">
                    <a:lumOff val="16847"/>
                  </a:schemeClr>
                </a:solidFill>
                <a:hlinkClick r:id="rId2"/>
              </a:rPr>
              <a:t>justin.alsing@fysik.su.se</a:t>
            </a:r>
            <a:r>
              <a:t>   </a:t>
            </a:r>
          </a:p>
          <a:p>
            <a:pPr>
              <a:defRPr i="1">
                <a:solidFill>
                  <a:srgbClr val="D6D5D5"/>
                </a:solidFill>
              </a:defRPr>
            </a:pPr>
            <a:r>
              <a:t>Oskar Klein Centre, Stockholm University</a:t>
            </a:r>
          </a:p>
          <a:p>
            <a:pPr>
              <a:defRPr i="1">
                <a:solidFill>
                  <a:srgbClr val="D6D5D5"/>
                </a:solidFill>
              </a:defRPr>
            </a:pPr>
            <a:r>
              <a:t>Imperial Centre for Inference and Cosmology</a:t>
            </a:r>
          </a:p>
        </p:txBody>
      </p:sp>
      <p:sp>
        <p:nvSpPr>
          <p:cNvPr id="121" name="code, install instructions and tutorials @ https://github.com/justinalsing/dlmmc"/>
          <p:cNvSpPr txBox="1"/>
          <p:nvPr/>
        </p:nvSpPr>
        <p:spPr>
          <a:xfrm>
            <a:off x="674776" y="3855260"/>
            <a:ext cx="1165524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code, install instructions and tutorials @ </a:t>
            </a:r>
            <a:r>
              <a:rPr u="sng">
                <a:solidFill>
                  <a:schemeClr val="accent1">
                    <a:lumOff val="16847"/>
                  </a:schemeClr>
                </a:solidFill>
                <a:hlinkClick r:id="rId3"/>
              </a:rPr>
              <a:t>https://github.com/justinalsing/dlmmc</a:t>
            </a:r>
            <a:r>
              <a:rPr>
                <a:solidFill>
                  <a:schemeClr val="accent1">
                    <a:lumOff val="16847"/>
                  </a:schemeClr>
                </a:solidFill>
              </a:rPr>
              <a:t> </a:t>
            </a:r>
          </a:p>
        </p:txBody>
      </p:sp>
      <p:sp>
        <p:nvSpPr>
          <p:cNvPr id="122" name="slack channels #dlm_install and #dlm_use @…"/>
          <p:cNvSpPr txBox="1"/>
          <p:nvPr/>
        </p:nvSpPr>
        <p:spPr>
          <a:xfrm>
            <a:off x="2473706" y="4700443"/>
            <a:ext cx="8057389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slack channels #dlm_install and #dlm_use @ </a:t>
            </a:r>
          </a:p>
          <a:p>
            <a:r>
              <a:rPr u="sng">
                <a:solidFill>
                  <a:schemeClr val="accent1">
                    <a:lumOff val="16847"/>
                  </a:schemeClr>
                </a:solidFill>
                <a:hlinkClick r:id="rId4"/>
              </a:rPr>
              <a:t>https://lotus-sparc.slack.com/archives/C010U7BB6G4</a:t>
            </a:r>
            <a:r>
              <a:rPr>
                <a:solidFill>
                  <a:schemeClr val="accent1">
                    <a:lumOff val="16847"/>
                  </a:schemeClr>
                </a:solidFill>
              </a:rPr>
              <a:t> </a:t>
            </a:r>
          </a:p>
        </p:txBody>
      </p:sp>
      <p:sp>
        <p:nvSpPr>
          <p:cNvPr id="123" name="citation for the dlmmc code:…"/>
          <p:cNvSpPr txBox="1"/>
          <p:nvPr/>
        </p:nvSpPr>
        <p:spPr>
          <a:xfrm>
            <a:off x="1412696" y="5913926"/>
            <a:ext cx="10179408" cy="1566197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citation for the </a:t>
            </a:r>
            <a:r>
              <a:rPr b="0" dirty="0" err="1">
                <a:latin typeface="Andale Mono"/>
                <a:ea typeface="Andale Mono"/>
                <a:cs typeface="Andale Mono"/>
                <a:sym typeface="Andale Mono"/>
              </a:rPr>
              <a:t>dlmmc</a:t>
            </a:r>
            <a:r>
              <a:rPr dirty="0"/>
              <a:t> code:</a:t>
            </a:r>
          </a:p>
          <a:p>
            <a:pPr algn="l" defTabSz="457200">
              <a:defRPr i="1">
                <a:solidFill>
                  <a:srgbClr val="24292E"/>
                </a:solidFill>
              </a:defRPr>
            </a:pPr>
            <a:r>
              <a:rPr dirty="0" err="1"/>
              <a:t>Alsing</a:t>
            </a:r>
            <a:r>
              <a:rPr dirty="0"/>
              <a:t>, </a:t>
            </a:r>
            <a:r>
              <a:rPr lang="fr-BE" smtClean="0"/>
              <a:t>J. </a:t>
            </a:r>
            <a:r>
              <a:rPr smtClean="0"/>
              <a:t>(2019</a:t>
            </a:r>
            <a:r>
              <a:t>). </a:t>
            </a:r>
            <a:r>
              <a:rPr dirty="0" err="1"/>
              <a:t>dlmmc</a:t>
            </a:r>
            <a:r>
              <a:rPr dirty="0"/>
              <a:t>: Dynamical linear model regression for atmospheric time-series analysis. Journal of Open Source Software, 4(37), 1157, </a:t>
            </a:r>
            <a:r>
              <a:rPr dirty="0">
                <a:solidFill>
                  <a:srgbClr val="0366D6"/>
                </a:solidFill>
                <a:hlinkClick r:id="rId5"/>
              </a:rPr>
              <a:t>https://doi.org/10.21105/joss.01157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MLR"/>
          <p:cNvSpPr txBox="1"/>
          <p:nvPr/>
        </p:nvSpPr>
        <p:spPr>
          <a:xfrm>
            <a:off x="139699" y="151527"/>
            <a:ext cx="124307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MLR</a:t>
            </a:r>
          </a:p>
        </p:txBody>
      </p:sp>
      <p:pic>
        <p:nvPicPr>
          <p:cNvPr id="249" name="d_t_=_;&amp;_beta_1_.pdf" descr="d_t_=_;&amp;_beta_1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6218" y="2256246"/>
            <a:ext cx="8890001" cy="41509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Group"/>
          <p:cNvGrpSpPr/>
          <p:nvPr/>
        </p:nvGrpSpPr>
        <p:grpSpPr>
          <a:xfrm>
            <a:off x="373249" y="2905681"/>
            <a:ext cx="10666603" cy="1816292"/>
            <a:chOff x="0" y="0"/>
            <a:chExt cx="10666601" cy="1816290"/>
          </a:xfrm>
        </p:grpSpPr>
        <p:pic>
          <p:nvPicPr>
            <p:cNvPr id="250" name="boldsymbol_theta.pdf" descr="boldsymbol_thet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2304" y="471829"/>
              <a:ext cx="10184298" cy="13444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Parameters"/>
            <p:cNvSpPr txBox="1"/>
            <p:nvPr/>
          </p:nvSpPr>
          <p:spPr>
            <a:xfrm>
              <a:off x="0" y="0"/>
              <a:ext cx="1801673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Parameters</a:t>
              </a:r>
            </a:p>
          </p:txBody>
        </p:sp>
      </p:grpSp>
      <p:grpSp>
        <p:nvGrpSpPr>
          <p:cNvPr id="255" name="Group"/>
          <p:cNvGrpSpPr/>
          <p:nvPr/>
        </p:nvGrpSpPr>
        <p:grpSpPr>
          <a:xfrm>
            <a:off x="410836" y="5029262"/>
            <a:ext cx="11268762" cy="461059"/>
            <a:chOff x="0" y="0"/>
            <a:chExt cx="11268761" cy="461058"/>
          </a:xfrm>
        </p:grpSpPr>
        <p:pic>
          <p:nvPicPr>
            <p:cNvPr id="253" name="P(_boldsymbol_th.pdf" descr="P(_boldsymbol_th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43493" y="0"/>
              <a:ext cx="1286676" cy="4610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Careful Bayesian analysis: explore joint posterior                 , job done!"/>
            <p:cNvSpPr txBox="1"/>
            <p:nvPr/>
          </p:nvSpPr>
          <p:spPr>
            <a:xfrm>
              <a:off x="0" y="0"/>
              <a:ext cx="11268761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r>
                <a:t>Careful Bayesian analysis: explore joint posterior                 , job done!             </a:t>
              </a:r>
            </a:p>
          </p:txBody>
        </p:sp>
      </p:grpSp>
      <p:sp>
        <p:nvSpPr>
          <p:cNvPr id="256" name="Line"/>
          <p:cNvSpPr/>
          <p:nvPr/>
        </p:nvSpPr>
        <p:spPr>
          <a:xfrm flipV="1">
            <a:off x="1718733" y="4330236"/>
            <a:ext cx="4911528" cy="305265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57" name="We usually do an approximation to this:…"/>
          <p:cNvSpPr txBox="1"/>
          <p:nvPr/>
        </p:nvSpPr>
        <p:spPr>
          <a:xfrm>
            <a:off x="173769" y="6330797"/>
            <a:ext cx="6316787" cy="30391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  <a:alpha val="3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/>
            </a:pPr>
            <a:r>
              <a:t>We usually do an approximation to this:</a:t>
            </a:r>
          </a:p>
          <a:p>
            <a:pPr algn="l">
              <a:defRPr i="1"/>
            </a:pPr>
            <a:endParaRPr/>
          </a:p>
          <a:p>
            <a:pPr marL="333375" indent="-333375" algn="l">
              <a:buSzPct val="145000"/>
              <a:buChar char="-"/>
              <a:defRPr i="1"/>
            </a:pPr>
            <a:r>
              <a:t>Make assumptions about the noise</a:t>
            </a:r>
          </a:p>
          <a:p>
            <a:pPr marL="333375" indent="-333375" algn="l">
              <a:buSzPct val="145000"/>
              <a:buChar char="-"/>
              <a:defRPr i="1"/>
            </a:pPr>
            <a:r>
              <a:t>Post hoc correction for correlated residuals</a:t>
            </a:r>
          </a:p>
          <a:p>
            <a:pPr marL="333375" indent="-333375" algn="l">
              <a:buSzPct val="145000"/>
              <a:buChar char="-"/>
              <a:defRPr i="1"/>
            </a:pPr>
            <a:r>
              <a:t>De-seasonalize first</a:t>
            </a:r>
          </a:p>
          <a:p>
            <a:pPr marL="333375" indent="-333375" algn="l">
              <a:buSzPct val="145000"/>
              <a:buChar char="-"/>
              <a:defRPr i="1"/>
            </a:pPr>
            <a:r>
              <a:t>Parameters estimated with approximate error bars</a:t>
            </a:r>
          </a:p>
        </p:txBody>
      </p:sp>
      <p:sp>
        <p:nvSpPr>
          <p:cNvPr id="258" name="Also:…"/>
          <p:cNvSpPr txBox="1"/>
          <p:nvPr/>
        </p:nvSpPr>
        <p:spPr>
          <a:xfrm>
            <a:off x="6752369" y="6269879"/>
            <a:ext cx="6012251" cy="2302559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  <a:alpha val="3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i="1"/>
            </a:pPr>
            <a:r>
              <a:t>Also:</a:t>
            </a:r>
          </a:p>
          <a:p>
            <a:pPr algn="l">
              <a:defRPr i="1"/>
            </a:pPr>
            <a:endParaRPr/>
          </a:p>
          <a:p>
            <a:pPr marL="333375" indent="-333375" algn="l">
              <a:buSzPct val="145000"/>
              <a:buChar char="-"/>
              <a:defRPr i="1"/>
            </a:pPr>
            <a:r>
              <a:t>PWLT is not ideal for describing real trends</a:t>
            </a:r>
          </a:p>
          <a:p>
            <a:pPr marL="333375" indent="-333375" algn="l">
              <a:buSzPct val="145000"/>
              <a:buChar char="-"/>
              <a:defRPr i="1"/>
            </a:pPr>
            <a:r>
              <a:t>MLR is restrictive; we want a more expressive model</a:t>
            </a:r>
          </a:p>
        </p:txBody>
      </p:sp>
      <p:sp>
        <p:nvSpPr>
          <p:cNvPr id="259" name="Line"/>
          <p:cNvSpPr/>
          <p:nvPr/>
        </p:nvSpPr>
        <p:spPr>
          <a:xfrm>
            <a:off x="-186267" y="5880100"/>
            <a:ext cx="13377334" cy="1"/>
          </a:xfrm>
          <a:prstGeom prst="line">
            <a:avLst/>
          </a:prstGeom>
          <a:ln w="63500">
            <a:solidFill>
              <a:schemeClr val="accent1">
                <a:lumOff val="1684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9"/>
                                        </p:tgtEl>
                                      </p:cBhvr>
                                      <p:by x="58994" y="58994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-0.270833" pathEditMode="relative">
                                      <p:cBhvr>
                                        <p:cTn id="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animBg="1" advAuto="0"/>
      <p:bldP spid="252" grpId="3" animBg="1" advAuto="0"/>
      <p:bldP spid="255" grpId="4" animBg="1" advAuto="0"/>
      <p:bldP spid="256" grpId="7" animBg="1" advAuto="0"/>
      <p:bldP spid="257" grpId="6" animBg="1" advAuto="0"/>
      <p:bldP spid="258" grpId="8" animBg="1" advAuto="0"/>
      <p:bldP spid="259" grpId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DLM model"/>
          <p:cNvSpPr txBox="1"/>
          <p:nvPr/>
        </p:nvSpPr>
        <p:spPr>
          <a:xfrm>
            <a:off x="139699" y="151527"/>
            <a:ext cx="289763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DLM model</a:t>
            </a:r>
          </a:p>
        </p:txBody>
      </p:sp>
      <p:pic>
        <p:nvPicPr>
          <p:cNvPr id="262" name="d_t_=_;&amp;_beta_1,.pdf" descr="d_t_=_;&amp;_beta_1,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058665"/>
            <a:ext cx="8890001" cy="42301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2" name="Group"/>
          <p:cNvGrpSpPr/>
          <p:nvPr/>
        </p:nvGrpSpPr>
        <p:grpSpPr>
          <a:xfrm>
            <a:off x="-110067" y="926489"/>
            <a:ext cx="13224935" cy="8944388"/>
            <a:chOff x="0" y="0"/>
            <a:chExt cx="13224933" cy="8944387"/>
          </a:xfrm>
        </p:grpSpPr>
        <p:sp>
          <p:nvSpPr>
            <p:cNvPr id="263" name="Rectangle"/>
            <p:cNvSpPr/>
            <p:nvPr/>
          </p:nvSpPr>
          <p:spPr>
            <a:xfrm>
              <a:off x="3012188" y="0"/>
              <a:ext cx="1045692" cy="691204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64" name="Rectangle"/>
            <p:cNvSpPr/>
            <p:nvPr/>
          </p:nvSpPr>
          <p:spPr>
            <a:xfrm>
              <a:off x="4934121" y="0"/>
              <a:ext cx="1045693" cy="691204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grpSp>
          <p:nvGrpSpPr>
            <p:cNvPr id="271" name="Group"/>
            <p:cNvGrpSpPr/>
            <p:nvPr/>
          </p:nvGrpSpPr>
          <p:grpSpPr>
            <a:xfrm>
              <a:off x="0" y="0"/>
              <a:ext cx="13224934" cy="8944388"/>
              <a:chOff x="0" y="0"/>
              <a:chExt cx="13224933" cy="8944387"/>
            </a:xfrm>
          </p:grpSpPr>
          <p:sp>
            <p:nvSpPr>
              <p:cNvPr id="265" name="Rectangle"/>
              <p:cNvSpPr/>
              <p:nvPr/>
            </p:nvSpPr>
            <p:spPr>
              <a:xfrm>
                <a:off x="7050789" y="0"/>
                <a:ext cx="1045692" cy="691204"/>
              </a:xfrm>
              <a:prstGeom prst="rect">
                <a:avLst/>
              </a:prstGeom>
              <a:solidFill>
                <a:schemeClr val="accent4">
                  <a:hueOff val="-1081314"/>
                  <a:satOff val="4338"/>
                  <a:lumOff val="-8931"/>
                  <a:alpha val="3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6" name="Rectangle"/>
              <p:cNvSpPr/>
              <p:nvPr/>
            </p:nvSpPr>
            <p:spPr>
              <a:xfrm>
                <a:off x="0" y="4552303"/>
                <a:ext cx="13224934" cy="4392085"/>
              </a:xfrm>
              <a:prstGeom prst="rect">
                <a:avLst/>
              </a:prstGeom>
              <a:solidFill>
                <a:schemeClr val="accent4">
                  <a:hueOff val="-1081314"/>
                  <a:satOff val="4338"/>
                  <a:lumOff val="-8931"/>
                  <a:alpha val="3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7" name="Regression coefficients are now dynamic"/>
              <p:cNvSpPr txBox="1"/>
              <p:nvPr/>
            </p:nvSpPr>
            <p:spPr>
              <a:xfrm>
                <a:off x="300566" y="4852011"/>
                <a:ext cx="7587616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000"/>
                </a:pPr>
                <a:r>
                  <a:t>Regression coefficients are now </a:t>
                </a:r>
                <a:r>
                  <a:rPr i="1"/>
                  <a:t>dynamic</a:t>
                </a:r>
              </a:p>
            </p:txBody>
          </p:sp>
          <p:pic>
            <p:nvPicPr>
              <p:cNvPr id="268" name="&amp;_beta_i,t_=_bet.pdf" descr="&amp;_beta_i,t_=_bet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89566" y="5741010"/>
                <a:ext cx="3784601" cy="1308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69" name="dynreg.pdf" descr="dynreg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7603066" y="5423510"/>
                <a:ext cx="5334001" cy="31940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0" name="sigma_mathrm_reg.pdf" descr="sigma_mathrm_reg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872066" y="7578980"/>
                <a:ext cx="4902201" cy="5461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DLM model"/>
          <p:cNvSpPr txBox="1"/>
          <p:nvPr/>
        </p:nvSpPr>
        <p:spPr>
          <a:xfrm>
            <a:off x="139699" y="151527"/>
            <a:ext cx="289763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DLM model</a:t>
            </a:r>
          </a:p>
        </p:txBody>
      </p:sp>
      <p:pic>
        <p:nvPicPr>
          <p:cNvPr id="275" name="d_t_=_;&amp;_beta_1,.pdf" descr="d_t_=_;&amp;_beta_1,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058665"/>
            <a:ext cx="8890000" cy="4230103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3562521" y="1722355"/>
            <a:ext cx="1045693" cy="69120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7" name="Rectangle"/>
          <p:cNvSpPr/>
          <p:nvPr/>
        </p:nvSpPr>
        <p:spPr>
          <a:xfrm>
            <a:off x="7414855" y="1722355"/>
            <a:ext cx="1045692" cy="69120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8" name="Rectangle"/>
          <p:cNvSpPr/>
          <p:nvPr/>
        </p:nvSpPr>
        <p:spPr>
          <a:xfrm>
            <a:off x="3562521" y="2552089"/>
            <a:ext cx="1045693" cy="69120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79" name="Rectangle"/>
          <p:cNvSpPr/>
          <p:nvPr/>
        </p:nvSpPr>
        <p:spPr>
          <a:xfrm>
            <a:off x="-110067" y="5478793"/>
            <a:ext cx="13224935" cy="4392084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0" name="Seasonal coefficients are now dynamic"/>
          <p:cNvSpPr txBox="1"/>
          <p:nvPr/>
        </p:nvSpPr>
        <p:spPr>
          <a:xfrm>
            <a:off x="190500" y="5778500"/>
            <a:ext cx="7199757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Seasonal coefficients are now </a:t>
            </a:r>
            <a:r>
              <a:rPr i="1"/>
              <a:t>dynamic</a:t>
            </a:r>
          </a:p>
        </p:txBody>
      </p:sp>
      <p:sp>
        <p:nvSpPr>
          <p:cNvPr id="281" name="Rectangle"/>
          <p:cNvSpPr/>
          <p:nvPr/>
        </p:nvSpPr>
        <p:spPr>
          <a:xfrm>
            <a:off x="6906855" y="2552089"/>
            <a:ext cx="1045692" cy="69120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82" name="sigma_mathrm_sea.pdf" descr="sigma_mathrm_sea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8509000"/>
            <a:ext cx="50546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beta^(k)_i,t_=_b.pdf" descr="beta^(k)_i,t_=_b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9500" y="6664011"/>
            <a:ext cx="3937000" cy="152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dynseas.pdf" descr="dynseas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93000" y="6350000"/>
            <a:ext cx="5334000" cy="3194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DLM model"/>
          <p:cNvSpPr txBox="1"/>
          <p:nvPr/>
        </p:nvSpPr>
        <p:spPr>
          <a:xfrm>
            <a:off x="139699" y="151527"/>
            <a:ext cx="289763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DLM model</a:t>
            </a:r>
          </a:p>
        </p:txBody>
      </p:sp>
      <p:pic>
        <p:nvPicPr>
          <p:cNvPr id="287" name="d_t_=_;&amp;_beta_1,.pdf" descr="d_t_=_;&amp;_beta_1,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1058665"/>
            <a:ext cx="8890000" cy="4230103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Rectangle"/>
          <p:cNvSpPr/>
          <p:nvPr/>
        </p:nvSpPr>
        <p:spPr>
          <a:xfrm>
            <a:off x="3274655" y="3364889"/>
            <a:ext cx="1045692" cy="69120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89" name="Rectangle"/>
          <p:cNvSpPr/>
          <p:nvPr/>
        </p:nvSpPr>
        <p:spPr>
          <a:xfrm>
            <a:off x="-110067" y="5478793"/>
            <a:ext cx="13224935" cy="4392084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  <a:alpha val="3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90" name="Trend is now dynamic"/>
          <p:cNvSpPr txBox="1"/>
          <p:nvPr/>
        </p:nvSpPr>
        <p:spPr>
          <a:xfrm>
            <a:off x="190500" y="5778500"/>
            <a:ext cx="4058412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Trend is now </a:t>
            </a:r>
            <a:r>
              <a:rPr i="1"/>
              <a:t>dynamic</a:t>
            </a:r>
          </a:p>
        </p:txBody>
      </p:sp>
      <p:pic>
        <p:nvPicPr>
          <p:cNvPr id="291" name="mu_t_&amp;=_mu_t-1_+.pdf" descr="mu_t_&amp;=_mu_t-1_+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028" y="6684234"/>
            <a:ext cx="382270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mathrm_large_;_s.pdf" descr="mathrm_large_;_s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314" y="9010721"/>
            <a:ext cx="10020301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dlmtrend1.pdf" descr="dlmtrend1.pdf"/>
          <p:cNvPicPr>
            <a:picLocks noChangeAspect="1"/>
          </p:cNvPicPr>
          <p:nvPr/>
        </p:nvPicPr>
        <p:blipFill>
          <a:blip r:embed="rId5">
            <a:extLst/>
          </a:blip>
          <a:srcRect l="11064" t="4427" r="7488" b="4427"/>
          <a:stretch>
            <a:fillRect/>
          </a:stretch>
        </p:blipFill>
        <p:spPr>
          <a:xfrm>
            <a:off x="8869528" y="5980178"/>
            <a:ext cx="4007446" cy="2685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dlmtrend2.pdf" descr="dlmtrend2.pdf"/>
          <p:cNvPicPr>
            <a:picLocks noChangeAspect="1"/>
          </p:cNvPicPr>
          <p:nvPr/>
        </p:nvPicPr>
        <p:blipFill>
          <a:blip r:embed="rId6">
            <a:extLst/>
          </a:blip>
          <a:srcRect l="9748" t="5199" r="7908" b="5199"/>
          <a:stretch>
            <a:fillRect/>
          </a:stretch>
        </p:blipFill>
        <p:spPr>
          <a:xfrm>
            <a:off x="4689409" y="5980178"/>
            <a:ext cx="4121022" cy="2685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DLM priors"/>
          <p:cNvSpPr txBox="1"/>
          <p:nvPr/>
        </p:nvSpPr>
        <p:spPr>
          <a:xfrm>
            <a:off x="139699" y="151527"/>
            <a:ext cx="281381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DLM priors</a:t>
            </a:r>
          </a:p>
        </p:txBody>
      </p:sp>
      <p:sp>
        <p:nvSpPr>
          <p:cNvPr id="297" name="Hyper-parameters of the DLM model"/>
          <p:cNvSpPr txBox="1"/>
          <p:nvPr/>
        </p:nvSpPr>
        <p:spPr>
          <a:xfrm>
            <a:off x="413215" y="1102752"/>
            <a:ext cx="6759703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Hyper-parameters of the DLM model</a:t>
            </a:r>
          </a:p>
        </p:txBody>
      </p:sp>
      <p:grpSp>
        <p:nvGrpSpPr>
          <p:cNvPr id="304" name="Group"/>
          <p:cNvGrpSpPr/>
          <p:nvPr/>
        </p:nvGrpSpPr>
        <p:grpSpPr>
          <a:xfrm>
            <a:off x="834968" y="2016161"/>
            <a:ext cx="9834535" cy="2506989"/>
            <a:chOff x="0" y="0"/>
            <a:chExt cx="9834534" cy="2506987"/>
          </a:xfrm>
        </p:grpSpPr>
        <p:pic>
          <p:nvPicPr>
            <p:cNvPr id="298" name="sigma_mathrm_tre.pdf" descr="sigma_mathrm_tr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42" y="115124"/>
              <a:ext cx="1231901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sigma_mathrm_sea.pdf" descr="sigma_mathrm_se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88394"/>
              <a:ext cx="1003300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sigma_mathrm_reg.pdf" descr="sigma_mathrm_reg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2550" y="2061663"/>
              <a:ext cx="838200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1" name="how wiggly can the trend be?"/>
            <p:cNvSpPr txBox="1"/>
            <p:nvPr/>
          </p:nvSpPr>
          <p:spPr>
            <a:xfrm>
              <a:off x="1530808" y="0"/>
              <a:ext cx="554698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how wiggly can the trend be? </a:t>
              </a:r>
            </a:p>
          </p:txBody>
        </p:sp>
        <p:sp>
          <p:nvSpPr>
            <p:cNvPr id="302" name="how much can the seasonal cycle vary?"/>
            <p:cNvSpPr txBox="1"/>
            <p:nvPr/>
          </p:nvSpPr>
          <p:spPr>
            <a:xfrm>
              <a:off x="1285021" y="973269"/>
              <a:ext cx="7325488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how much can the seasonal cycle vary?</a:t>
              </a:r>
            </a:p>
          </p:txBody>
        </p:sp>
        <p:sp>
          <p:nvSpPr>
            <p:cNvPr id="303" name="how much can the regressor amplitudes vary?"/>
            <p:cNvSpPr txBox="1"/>
            <p:nvPr/>
          </p:nvSpPr>
          <p:spPr>
            <a:xfrm>
              <a:off x="1330995" y="1946539"/>
              <a:ext cx="850354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how much can the regressor amplitudes vary?</a:t>
              </a:r>
            </a:p>
          </p:txBody>
        </p:sp>
      </p:grpSp>
      <p:grpSp>
        <p:nvGrpSpPr>
          <p:cNvPr id="309" name="Group"/>
          <p:cNvGrpSpPr/>
          <p:nvPr/>
        </p:nvGrpSpPr>
        <p:grpSpPr>
          <a:xfrm>
            <a:off x="909051" y="5127295"/>
            <a:ext cx="6157553" cy="1436225"/>
            <a:chOff x="0" y="0"/>
            <a:chExt cx="6157552" cy="1436224"/>
          </a:xfrm>
        </p:grpSpPr>
        <p:pic>
          <p:nvPicPr>
            <p:cNvPr id="305" name="sigma_mathrm_AR.pdf" descr="sigma_mathrm_AR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43854"/>
              <a:ext cx="889000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rho_i,_mathrm_AR.pdf" descr="rho_i,_mathrm_AR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9342" y="1029824"/>
              <a:ext cx="1143001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AR process parameters"/>
            <p:cNvSpPr txBox="1"/>
            <p:nvPr/>
          </p:nvSpPr>
          <p:spPr>
            <a:xfrm>
              <a:off x="1753954" y="374537"/>
              <a:ext cx="4403599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AR process parameters</a:t>
              </a:r>
            </a:p>
          </p:txBody>
        </p:sp>
        <p:sp>
          <p:nvSpPr>
            <p:cNvPr id="308" name="Line"/>
            <p:cNvSpPr/>
            <p:nvPr/>
          </p:nvSpPr>
          <p:spPr>
            <a:xfrm flipV="1">
              <a:off x="1453148" y="-1"/>
              <a:ext cx="1" cy="1309526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60645" y="2095500"/>
            <a:ext cx="12883511" cy="7649001"/>
            <a:chOff x="0" y="0"/>
            <a:chExt cx="12883510" cy="7649000"/>
          </a:xfrm>
        </p:grpSpPr>
        <p:grpSp>
          <p:nvGrpSpPr>
            <p:cNvPr id="318" name="Group"/>
            <p:cNvGrpSpPr/>
            <p:nvPr/>
          </p:nvGrpSpPr>
          <p:grpSpPr>
            <a:xfrm>
              <a:off x="0" y="0"/>
              <a:ext cx="12883511" cy="7649001"/>
              <a:chOff x="0" y="0"/>
              <a:chExt cx="12883510" cy="7649000"/>
            </a:xfrm>
          </p:grpSpPr>
          <p:sp>
            <p:nvSpPr>
              <p:cNvPr id="323" name="Connection Line"/>
              <p:cNvSpPr/>
              <p:nvPr/>
            </p:nvSpPr>
            <p:spPr>
              <a:xfrm>
                <a:off x="2089437" y="4138094"/>
                <a:ext cx="5922742" cy="203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398" extrusionOk="0">
                    <a:moveTo>
                      <a:pt x="21600" y="9988"/>
                    </a:moveTo>
                    <a:cubicBezTo>
                      <a:pt x="14175" y="-5202"/>
                      <a:pt x="6975" y="-3065"/>
                      <a:pt x="0" y="16398"/>
                    </a:cubicBezTo>
                  </a:path>
                </a:pathLst>
              </a:custGeom>
              <a:noFill/>
              <a:ln w="25400" cap="flat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prstDash val="solid"/>
                <a:miter lim="400000"/>
                <a:headEnd type="triangle" w="med" len="med"/>
              </a:ln>
              <a:effectLst/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311" name="uniform priors (set internally)"/>
              <p:cNvSpPr txBox="1"/>
              <p:nvPr/>
            </p:nvSpPr>
            <p:spPr>
              <a:xfrm>
                <a:off x="7506076" y="4261876"/>
                <a:ext cx="5377435" cy="5604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 i="1">
                    <a:solidFill>
                      <a:schemeClr val="accent5">
                        <a:hueOff val="-82419"/>
                        <a:satOff val="-9513"/>
                        <a:lumOff val="-16343"/>
                      </a:schemeClr>
                    </a:solidFill>
                  </a:defRPr>
                </a:lvl1pPr>
              </a:lstStyle>
              <a:p>
                <a:r>
                  <a:t>uniform priors (set internally)</a:t>
                </a:r>
              </a:p>
            </p:txBody>
          </p:sp>
          <p:grpSp>
            <p:nvGrpSpPr>
              <p:cNvPr id="317" name="Group"/>
              <p:cNvGrpSpPr/>
              <p:nvPr/>
            </p:nvGrpSpPr>
            <p:grpSpPr>
              <a:xfrm>
                <a:off x="-1" y="0"/>
                <a:ext cx="10660906" cy="7649001"/>
                <a:chOff x="0" y="0"/>
                <a:chExt cx="10660904" cy="7649000"/>
              </a:xfrm>
            </p:grpSpPr>
            <p:sp>
              <p:nvSpPr>
                <p:cNvPr id="312" name="Line"/>
                <p:cNvSpPr/>
                <p:nvPr/>
              </p:nvSpPr>
              <p:spPr>
                <a:xfrm flipV="1">
                  <a:off x="411227" y="0"/>
                  <a:ext cx="1" cy="3528004"/>
                </a:xfrm>
                <a:prstGeom prst="line">
                  <a:avLst/>
                </a:prstGeom>
                <a:noFill/>
                <a:ln w="63500" cap="flat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prstDash val="solid"/>
                  <a:miter lim="400000"/>
                  <a:headEnd type="triangle" w="med" len="sm"/>
                  <a:tailEnd type="triangle" w="med" len="sm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pic>
              <p:nvPicPr>
                <p:cNvPr id="313" name="prior.pdf" descr="prior.pdf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706136" y="4415467"/>
                  <a:ext cx="5400001" cy="323353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24" name="Connection Line"/>
                <p:cNvSpPr/>
                <p:nvPr/>
              </p:nvSpPr>
              <p:spPr>
                <a:xfrm>
                  <a:off x="0" y="1689296"/>
                  <a:ext cx="685823" cy="4217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416" h="21600" extrusionOk="0">
                      <a:moveTo>
                        <a:pt x="16416" y="21600"/>
                      </a:moveTo>
                      <a:cubicBezTo>
                        <a:pt x="-2963" y="14642"/>
                        <a:pt x="-5184" y="7442"/>
                        <a:pt x="9754" y="0"/>
                      </a:cubicBezTo>
                    </a:path>
                  </a:pathLst>
                </a:custGeom>
                <a:noFill/>
                <a:ln w="25400" cap="flat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prstDash val="solid"/>
                  <a:miter lim="400000"/>
                  <a:headEnd type="triangle" w="med" len="med"/>
                </a:ln>
                <a:effectLst/>
              </p:spPr>
              <p:txBody>
                <a:bodyPr/>
                <a:lstStyle/>
                <a:p>
                  <a:endParaRPr/>
                </a:p>
              </p:txBody>
            </p:sp>
            <p:pic>
              <p:nvPicPr>
                <p:cNvPr id="315" name="sigma_X_,_mathrm.pdf" descr="sigma_X_,_mathrm.pdf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6104225" y="6744757"/>
                  <a:ext cx="1587501" cy="4064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16" name="chosen by you!"/>
                <p:cNvSpPr txBox="1"/>
                <p:nvPr/>
              </p:nvSpPr>
              <p:spPr>
                <a:xfrm>
                  <a:off x="7815215" y="6631881"/>
                  <a:ext cx="2845690" cy="5604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000" i="1">
                      <a:solidFill>
                        <a:schemeClr val="accent5">
                          <a:hueOff val="-82419"/>
                          <a:satOff val="-9513"/>
                          <a:lumOff val="-16343"/>
                        </a:schemeClr>
                      </a:solidFill>
                    </a:defRPr>
                  </a:lvl1pPr>
                </a:lstStyle>
                <a:p>
                  <a:r>
                    <a:t>chosen by you!</a:t>
                  </a:r>
                </a:p>
              </p:txBody>
            </p:sp>
          </p:grpSp>
        </p:grpSp>
        <p:grpSp>
          <p:nvGrpSpPr>
            <p:cNvPr id="321" name="Group"/>
            <p:cNvGrpSpPr/>
            <p:nvPr/>
          </p:nvGrpSpPr>
          <p:grpSpPr>
            <a:xfrm>
              <a:off x="1421021" y="5952601"/>
              <a:ext cx="1409304" cy="471336"/>
              <a:chOff x="0" y="0"/>
              <a:chExt cx="1409303" cy="471334"/>
            </a:xfrm>
          </p:grpSpPr>
          <p:pic>
            <p:nvPicPr>
              <p:cNvPr id="319" name="sigma_X_,_mathrm.pdf" descr="sigma_X_,_mathrm.pdf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69850" y="0"/>
                <a:ext cx="1339454" cy="3429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0" name="Line"/>
              <p:cNvSpPr/>
              <p:nvPr/>
            </p:nvSpPr>
            <p:spPr>
              <a:xfrm>
                <a:off x="0" y="471334"/>
                <a:ext cx="1231901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1" animBg="1" advAuto="0"/>
      <p:bldP spid="309" grpId="2" animBg="1" advAuto="0"/>
      <p:bldP spid="322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DLM inference with dlmmc"/>
          <p:cNvSpPr txBox="1"/>
          <p:nvPr/>
        </p:nvSpPr>
        <p:spPr>
          <a:xfrm>
            <a:off x="139699" y="151329"/>
            <a:ext cx="6482838" cy="70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/>
            </a:pPr>
            <a:r>
              <a:t>DLM inference with </a:t>
            </a:r>
            <a:r>
              <a:rPr b="0">
                <a:latin typeface="Andale Mono"/>
                <a:ea typeface="Andale Mono"/>
                <a:cs typeface="Andale Mono"/>
                <a:sym typeface="Andale Mono"/>
              </a:rPr>
              <a:t>dlmmc</a:t>
            </a:r>
          </a:p>
        </p:txBody>
      </p:sp>
      <p:sp>
        <p:nvSpPr>
          <p:cNvPr id="327" name="We explore the joint posterior of all DLM model parameters by MCMC sampling"/>
          <p:cNvSpPr txBox="1"/>
          <p:nvPr/>
        </p:nvSpPr>
        <p:spPr>
          <a:xfrm>
            <a:off x="219920" y="2295759"/>
            <a:ext cx="121983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We explore the joint posterior of </a:t>
            </a:r>
            <a:r>
              <a:rPr i="1"/>
              <a:t>all </a:t>
            </a:r>
            <a:r>
              <a:t>DLM model parameters by MCMC sampling</a:t>
            </a:r>
          </a:p>
        </p:txBody>
      </p:sp>
      <p:sp>
        <p:nvSpPr>
          <p:cNvPr id="328" name="Once the model is specified, we make no further approximations when recovering parameters"/>
          <p:cNvSpPr txBox="1"/>
          <p:nvPr/>
        </p:nvSpPr>
        <p:spPr>
          <a:xfrm>
            <a:off x="459566" y="3914508"/>
            <a:ext cx="121983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Once the model is specified, we make </a:t>
            </a:r>
            <a:r>
              <a:rPr i="1"/>
              <a:t>no further approximations</a:t>
            </a:r>
            <a:r>
              <a:t> when recovering parameters</a:t>
            </a:r>
          </a:p>
        </p:txBody>
      </p:sp>
      <p:sp>
        <p:nvSpPr>
          <p:cNvPr id="329" name="All uncertainties, correlations, heteroskedastic noise, autoregressive terms, missing data etc are treated exactly"/>
          <p:cNvSpPr txBox="1"/>
          <p:nvPr/>
        </p:nvSpPr>
        <p:spPr>
          <a:xfrm>
            <a:off x="586566" y="5533257"/>
            <a:ext cx="12198314" cy="1030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All uncertainties, correlations, heteroskedastic noise, autoregressive terms, missing data etc are treated </a:t>
            </a:r>
            <a:r>
              <a:rPr i="1"/>
              <a:t>exactly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DLM inference with dlmmc"/>
          <p:cNvSpPr txBox="1"/>
          <p:nvPr/>
        </p:nvSpPr>
        <p:spPr>
          <a:xfrm>
            <a:off x="139699" y="151329"/>
            <a:ext cx="6482838" cy="709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000"/>
            </a:pPr>
            <a:r>
              <a:t>DLM inference with </a:t>
            </a:r>
            <a:r>
              <a:rPr b="0">
                <a:latin typeface="Andale Mono"/>
                <a:ea typeface="Andale Mono"/>
                <a:cs typeface="Andale Mono"/>
                <a:sym typeface="Andale Mono"/>
              </a:rPr>
              <a:t>dlmmc</a:t>
            </a:r>
          </a:p>
        </p:txBody>
      </p:sp>
      <p:sp>
        <p:nvSpPr>
          <p:cNvPr id="332" name="Choose a DLM model set-up (which features are on/off)"/>
          <p:cNvSpPr txBox="1"/>
          <p:nvPr/>
        </p:nvSpPr>
        <p:spPr>
          <a:xfrm>
            <a:off x="152942" y="1766867"/>
            <a:ext cx="3888942" cy="123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Choose a DLM model set-up (which features are on/off)</a:t>
            </a:r>
          </a:p>
        </p:txBody>
      </p:sp>
      <p:sp>
        <p:nvSpPr>
          <p:cNvPr id="333" name="Load in your regressors and your data"/>
          <p:cNvSpPr txBox="1"/>
          <p:nvPr/>
        </p:nvSpPr>
        <p:spPr>
          <a:xfrm>
            <a:off x="-29058" y="4144804"/>
            <a:ext cx="4252942" cy="854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Load in your regressors and your data</a:t>
            </a:r>
          </a:p>
        </p:txBody>
      </p:sp>
      <p:sp>
        <p:nvSpPr>
          <p:cNvPr id="334" name="Choose your priors on the hyper-parameters (smoothness of the trend etc)"/>
          <p:cNvSpPr txBox="1"/>
          <p:nvPr/>
        </p:nvSpPr>
        <p:spPr>
          <a:xfrm>
            <a:off x="186053" y="6318621"/>
            <a:ext cx="3524280" cy="1616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/>
            </a:lvl1pPr>
          </a:lstStyle>
          <a:p>
            <a:r>
              <a:t>Choose your priors on the hyper-parameters (smoothness of the trend etc)</a:t>
            </a:r>
          </a:p>
        </p:txBody>
      </p:sp>
      <p:sp>
        <p:nvSpPr>
          <p:cNvPr id="335" name="dlmmc"/>
          <p:cNvSpPr txBox="1"/>
          <p:nvPr/>
        </p:nvSpPr>
        <p:spPr>
          <a:xfrm>
            <a:off x="5458830" y="4159249"/>
            <a:ext cx="2032311" cy="825501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r>
              <a:t>dlmmc</a:t>
            </a:r>
          </a:p>
        </p:txBody>
      </p:sp>
      <p:sp>
        <p:nvSpPr>
          <p:cNvPr id="336" name="samples from the posterior of all DLM model components (trend, seasonal, regressor amplitudes etc)"/>
          <p:cNvSpPr txBox="1"/>
          <p:nvPr/>
        </p:nvSpPr>
        <p:spPr>
          <a:xfrm>
            <a:off x="8085453" y="3269425"/>
            <a:ext cx="4729854" cy="2909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 i="1"/>
            </a:lvl1pPr>
          </a:lstStyle>
          <a:p>
            <a:r>
              <a:t>samples from the posterior of all DLM model components (trend, seasonal, regressor amplitudes etc)</a:t>
            </a:r>
          </a:p>
        </p:txBody>
      </p:sp>
      <p:sp>
        <p:nvSpPr>
          <p:cNvPr id="337" name="Line"/>
          <p:cNvSpPr/>
          <p:nvPr/>
        </p:nvSpPr>
        <p:spPr>
          <a:xfrm>
            <a:off x="4070731" y="2270795"/>
            <a:ext cx="1149604" cy="1806459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8" name="Line"/>
          <p:cNvSpPr/>
          <p:nvPr/>
        </p:nvSpPr>
        <p:spPr>
          <a:xfrm>
            <a:off x="4444603" y="4571999"/>
            <a:ext cx="78715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39" name="Line"/>
          <p:cNvSpPr/>
          <p:nvPr/>
        </p:nvSpPr>
        <p:spPr>
          <a:xfrm flipV="1">
            <a:off x="4046669" y="5214430"/>
            <a:ext cx="1196006" cy="1452912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0" name="Line"/>
          <p:cNvSpPr/>
          <p:nvPr/>
        </p:nvSpPr>
        <p:spPr>
          <a:xfrm>
            <a:off x="7718210" y="4571999"/>
            <a:ext cx="787159" cy="1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Download the code and follow the install instructions @…"/>
          <p:cNvSpPr txBox="1"/>
          <p:nvPr/>
        </p:nvSpPr>
        <p:spPr>
          <a:xfrm>
            <a:off x="2381808" y="1297031"/>
            <a:ext cx="8241184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Download the code and follow the install instructions @</a:t>
            </a:r>
          </a:p>
          <a:p>
            <a:r>
              <a:rPr>
                <a:solidFill>
                  <a:schemeClr val="accent1">
                    <a:lumOff val="16847"/>
                  </a:schemeClr>
                </a:solidFill>
              </a:rPr>
              <a:t> </a:t>
            </a:r>
            <a:r>
              <a:rPr u="sng">
                <a:solidFill>
                  <a:schemeClr val="accent1">
                    <a:lumOff val="16847"/>
                  </a:schemeClr>
                </a:solidFill>
                <a:hlinkClick r:id="rId2"/>
              </a:rPr>
              <a:t>https://github.com/justinalsing/dlmmc</a:t>
            </a:r>
            <a:r>
              <a:t> </a:t>
            </a:r>
          </a:p>
        </p:txBody>
      </p:sp>
      <p:sp>
        <p:nvSpPr>
          <p:cNvPr id="343" name="Now it’s time to get DLMing!"/>
          <p:cNvSpPr txBox="1"/>
          <p:nvPr/>
        </p:nvSpPr>
        <p:spPr>
          <a:xfrm>
            <a:off x="2165984" y="316126"/>
            <a:ext cx="8672831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r>
              <a:t>Now it’s time to get DLMing!</a:t>
            </a:r>
          </a:p>
        </p:txBody>
      </p:sp>
      <p:sp>
        <p:nvSpPr>
          <p:cNvPr id="344" name="Go to your dlmmc directory (where you just downloaded the code) and open a jupyter notebook (ie., just type jupyter notebook in the terminal in that directory). For python novices who haven’t used jupyter before, see https://jupyter-notebook.readthedocs.io/en/stable/notebook.html"/>
          <p:cNvSpPr txBox="1"/>
          <p:nvPr/>
        </p:nvSpPr>
        <p:spPr>
          <a:xfrm>
            <a:off x="1016487" y="2435680"/>
            <a:ext cx="10971825" cy="1566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Go to your </a:t>
            </a:r>
            <a:r>
              <a:rPr b="0">
                <a:latin typeface="Andale Mono"/>
                <a:ea typeface="Andale Mono"/>
                <a:cs typeface="Andale Mono"/>
                <a:sym typeface="Andale Mono"/>
              </a:rPr>
              <a:t>dlmmc </a:t>
            </a:r>
            <a:r>
              <a:t>directory (where you just downloaded the code) and open a jupyter notebook (ie., just type </a:t>
            </a:r>
            <a:r>
              <a:rPr b="0">
                <a:latin typeface="Andale Mono"/>
                <a:ea typeface="Andale Mono"/>
                <a:cs typeface="Andale Mono"/>
                <a:sym typeface="Andale Mono"/>
              </a:rPr>
              <a:t>jupyter notebook </a:t>
            </a:r>
            <a:r>
              <a:t>in the terminal in that directory). For python novices who haven’t used jupyter before, see </a:t>
            </a:r>
            <a:r>
              <a:rPr u="sng">
                <a:solidFill>
                  <a:schemeClr val="accent1">
                    <a:lumOff val="16847"/>
                  </a:schemeClr>
                </a:solidFill>
                <a:hlinkClick r:id="rId3"/>
              </a:rPr>
              <a:t>https://jupyter-notebook.readthedocs.io/en/stable/notebook.html</a:t>
            </a:r>
            <a:r>
              <a:t> </a:t>
            </a:r>
          </a:p>
        </p:txBody>
      </p:sp>
      <p:sp>
        <p:nvSpPr>
          <p:cNvPr id="345" name="Open the notebook dlm_tutorial.ipynb and read it through, executing the cells (shift+enter) as you go. This will take you through everything you need to know: loading in your data and regressors, preparing them for input to the DLM, calling the DLM, and making nice plots from the outputs"/>
          <p:cNvSpPr txBox="1"/>
          <p:nvPr/>
        </p:nvSpPr>
        <p:spPr>
          <a:xfrm>
            <a:off x="662291" y="4311404"/>
            <a:ext cx="11680218" cy="1566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Open the notebook </a:t>
            </a:r>
            <a:r>
              <a:rPr b="0">
                <a:latin typeface="Andale Mono"/>
                <a:ea typeface="Andale Mono"/>
                <a:cs typeface="Andale Mono"/>
                <a:sym typeface="Andale Mono"/>
              </a:rPr>
              <a:t>dlm_tutorial.ipynb</a:t>
            </a:r>
            <a:r>
              <a:t> and read it through, executing the cells (shift+enter) as you go. This will take you through everything you need to know: loading in your data and regressors, preparing them for input to the DLM, calling the DLM, and making nice plots from the outputs</a:t>
            </a:r>
          </a:p>
        </p:txBody>
      </p:sp>
      <p:sp>
        <p:nvSpPr>
          <p:cNvPr id="346" name="Good luck and happy DLMing! If you get stuck or have any questions please please just contact me @ justin.alsing@fysik.su.se and I’ll do my best to solve your problems!"/>
          <p:cNvSpPr txBox="1"/>
          <p:nvPr/>
        </p:nvSpPr>
        <p:spPr>
          <a:xfrm>
            <a:off x="662290" y="6186891"/>
            <a:ext cx="1168021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Good luck and happy DLMing! If you get stuck or have any questions please please just contact me @ </a:t>
            </a:r>
            <a:r>
              <a:rPr u="sng">
                <a:solidFill>
                  <a:schemeClr val="accent1">
                    <a:lumOff val="16847"/>
                  </a:schemeClr>
                </a:solidFill>
                <a:hlinkClick r:id="rId4"/>
              </a:rPr>
              <a:t>justin.alsing@fysik.su.se</a:t>
            </a:r>
            <a:r>
              <a:t> and I’ll do my best to solve your problems!</a:t>
            </a:r>
          </a:p>
        </p:txBody>
      </p:sp>
      <p:sp>
        <p:nvSpPr>
          <p:cNvPr id="347" name="And finally, when you use the code please remember to cite the paper :)…"/>
          <p:cNvSpPr txBox="1"/>
          <p:nvPr/>
        </p:nvSpPr>
        <p:spPr>
          <a:xfrm>
            <a:off x="662290" y="7693841"/>
            <a:ext cx="11680219" cy="1566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And finally, when you use the code please remember to cite the paper :)</a:t>
            </a:r>
          </a:p>
          <a:p>
            <a:pPr defTabSz="457200">
              <a:defRPr b="0" i="1">
                <a:solidFill>
                  <a:srgbClr val="24292E"/>
                </a:solidFill>
              </a:defRPr>
            </a:pPr>
            <a:r>
              <a:t>Alsing, (2019). dlmmc: Dynamical linear model regression for atmospheric time-series analysis. Journal of Open Source Software, 4(37), 1157, </a:t>
            </a:r>
            <a:r>
              <a:rPr>
                <a:solidFill>
                  <a:srgbClr val="0366D6"/>
                </a:solidFill>
                <a:hlinkClick r:id="rId5"/>
              </a:rPr>
              <a:t>https://doi.org/10.21105/joss.01157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ayesian inference (conceptual intro)…"/>
          <p:cNvSpPr txBox="1"/>
          <p:nvPr/>
        </p:nvSpPr>
        <p:spPr>
          <a:xfrm>
            <a:off x="794702" y="2141932"/>
            <a:ext cx="11580496" cy="546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5000" i="1"/>
            </a:pPr>
            <a:r>
              <a:t>Bayesian inference (conceptual intro)</a:t>
            </a:r>
          </a:p>
          <a:p>
            <a:pPr algn="l">
              <a:lnSpc>
                <a:spcPct val="150000"/>
              </a:lnSpc>
              <a:defRPr sz="5000" i="1"/>
            </a:pPr>
            <a:endParaRPr/>
          </a:p>
          <a:p>
            <a:pPr algn="l">
              <a:lnSpc>
                <a:spcPct val="150000"/>
              </a:lnSpc>
              <a:defRPr sz="5000" i="1"/>
            </a:pPr>
            <a:r>
              <a:t>DLM theory (give intuition)</a:t>
            </a:r>
          </a:p>
          <a:p>
            <a:pPr algn="l">
              <a:lnSpc>
                <a:spcPct val="150000"/>
              </a:lnSpc>
              <a:defRPr sz="5000" i="1"/>
            </a:pPr>
            <a:endParaRPr/>
          </a:p>
          <a:p>
            <a:pPr algn="l">
              <a:lnSpc>
                <a:spcPct val="150000"/>
              </a:lnSpc>
              <a:defRPr sz="5000" i="1"/>
            </a:pPr>
            <a:r>
              <a:t>DLMing with </a:t>
            </a:r>
            <a:r>
              <a:rPr b="0" i="0">
                <a:latin typeface="Andale Mono"/>
                <a:ea typeface="Andale Mono"/>
                <a:cs typeface="Andale Mono"/>
                <a:sym typeface="Andale Mono"/>
              </a:rPr>
              <a:t>dlmmc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yesian inference (Bayes’ theorem)"/>
          <p:cNvSpPr txBox="1"/>
          <p:nvPr/>
        </p:nvSpPr>
        <p:spPr>
          <a:xfrm>
            <a:off x="139699" y="151527"/>
            <a:ext cx="8938261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Bayesian inference (Bayes’ theorem)</a:t>
            </a:r>
          </a:p>
        </p:txBody>
      </p:sp>
      <p:grpSp>
        <p:nvGrpSpPr>
          <p:cNvPr id="130" name="Group"/>
          <p:cNvGrpSpPr/>
          <p:nvPr/>
        </p:nvGrpSpPr>
        <p:grpSpPr>
          <a:xfrm>
            <a:off x="641283" y="1328442"/>
            <a:ext cx="7477573" cy="560449"/>
            <a:chOff x="0" y="0"/>
            <a:chExt cx="7477572" cy="560448"/>
          </a:xfrm>
        </p:grpSpPr>
        <p:sp>
          <p:nvSpPr>
            <p:cNvPr id="128" name="some parameters we are interested in"/>
            <p:cNvSpPr txBox="1"/>
            <p:nvPr/>
          </p:nvSpPr>
          <p:spPr>
            <a:xfrm>
              <a:off x="485460" y="0"/>
              <a:ext cx="6992113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some parameters we are interested in</a:t>
              </a:r>
            </a:p>
          </p:txBody>
        </p:sp>
        <p:pic>
          <p:nvPicPr>
            <p:cNvPr id="129" name="boldsymbol_theta.pdf" descr="boldsymbol_theta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77024"/>
              <a:ext cx="292100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3" name="Group"/>
          <p:cNvGrpSpPr/>
          <p:nvPr/>
        </p:nvGrpSpPr>
        <p:grpSpPr>
          <a:xfrm>
            <a:off x="628583" y="2113395"/>
            <a:ext cx="6785868" cy="560449"/>
            <a:chOff x="0" y="0"/>
            <a:chExt cx="6785866" cy="560448"/>
          </a:xfrm>
        </p:grpSpPr>
        <p:pic>
          <p:nvPicPr>
            <p:cNvPr id="131" name="mathbf_d.pdf" descr="mathbf_d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9724"/>
              <a:ext cx="317500" cy="38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some observations we have made"/>
            <p:cNvSpPr txBox="1"/>
            <p:nvPr/>
          </p:nvSpPr>
          <p:spPr>
            <a:xfrm>
              <a:off x="491365" y="0"/>
              <a:ext cx="6294502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/>
              </a:lvl1pPr>
            </a:lstStyle>
            <a:p>
              <a:r>
                <a:t>some observations we have made</a:t>
              </a:r>
            </a:p>
          </p:txBody>
        </p:sp>
      </p:grpSp>
      <p:pic>
        <p:nvPicPr>
          <p:cNvPr id="134" name="P(_boldsymbol_th.pdf" descr="P(_boldsymbol_th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5899" y="5246061"/>
            <a:ext cx="4953001" cy="1244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" name="Group"/>
          <p:cNvGrpSpPr/>
          <p:nvPr/>
        </p:nvGrpSpPr>
        <p:grpSpPr>
          <a:xfrm>
            <a:off x="52087" y="4361625"/>
            <a:ext cx="5680707" cy="1902085"/>
            <a:chOff x="0" y="0"/>
            <a:chExt cx="5680706" cy="1902084"/>
          </a:xfrm>
        </p:grpSpPr>
        <p:sp>
          <p:nvSpPr>
            <p:cNvPr id="135" name="this is what we want; it’s called the posterior density"/>
            <p:cNvSpPr txBox="1"/>
            <p:nvPr/>
          </p:nvSpPr>
          <p:spPr>
            <a:xfrm>
              <a:off x="0" y="0"/>
              <a:ext cx="5228133" cy="1030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chemeClr val="accent3"/>
                  </a:solidFill>
                </a:defRPr>
              </a:pPr>
              <a:r>
                <a:rPr u="sng"/>
                <a:t>this is what we want</a:t>
              </a:r>
              <a:r>
                <a:t>; it’s called the </a:t>
              </a:r>
              <a:r>
                <a:rPr i="1"/>
                <a:t>posterior density</a:t>
              </a:r>
            </a:p>
          </p:txBody>
        </p:sp>
        <p:sp>
          <p:nvSpPr>
            <p:cNvPr id="136" name="Rectangle"/>
            <p:cNvSpPr/>
            <p:nvPr/>
          </p:nvSpPr>
          <p:spPr>
            <a:xfrm>
              <a:off x="3580112" y="1111387"/>
              <a:ext cx="2100595" cy="790698"/>
            </a:xfrm>
            <a:prstGeom prst="rect">
              <a:avLst/>
            </a:prstGeom>
            <a:solidFill>
              <a:schemeClr val="accent3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3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0" name="Group"/>
          <p:cNvGrpSpPr/>
          <p:nvPr/>
        </p:nvGrpSpPr>
        <p:grpSpPr>
          <a:xfrm>
            <a:off x="4649487" y="3209828"/>
            <a:ext cx="5228133" cy="2655949"/>
            <a:chOff x="0" y="0"/>
            <a:chExt cx="5228132" cy="2655948"/>
          </a:xfrm>
        </p:grpSpPr>
        <p:sp>
          <p:nvSpPr>
            <p:cNvPr id="138" name="likelihood of getting our data for different values of the parameters"/>
            <p:cNvSpPr txBox="1"/>
            <p:nvPr/>
          </p:nvSpPr>
          <p:spPr>
            <a:xfrm>
              <a:off x="0" y="0"/>
              <a:ext cx="5228133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chemeClr val="accent4">
                      <a:hueOff val="-461056"/>
                      <a:satOff val="4338"/>
                      <a:lumOff val="-10225"/>
                    </a:schemeClr>
                  </a:solidFill>
                </a:defRPr>
              </a:pPr>
              <a:r>
                <a:rPr i="1"/>
                <a:t>likelihood</a:t>
              </a:r>
              <a:r>
                <a:t> of getting our data for different values of the parameters</a:t>
              </a:r>
            </a:p>
          </p:txBody>
        </p:sp>
        <p:sp>
          <p:nvSpPr>
            <p:cNvPr id="139" name="Rectangle"/>
            <p:cNvSpPr/>
            <p:nvPr/>
          </p:nvSpPr>
          <p:spPr>
            <a:xfrm>
              <a:off x="1514643" y="1865251"/>
              <a:ext cx="1744597" cy="790698"/>
            </a:xfrm>
            <a:prstGeom prst="rect">
              <a:avLst/>
            </a:prstGeom>
            <a:solidFill>
              <a:schemeClr val="accent4">
                <a:hueOff val="-461056"/>
                <a:satOff val="4338"/>
                <a:lumOff val="-10225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3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3" name="Group"/>
          <p:cNvGrpSpPr/>
          <p:nvPr/>
        </p:nvGrpSpPr>
        <p:grpSpPr>
          <a:xfrm>
            <a:off x="7933663" y="5075079"/>
            <a:ext cx="5328044" cy="2456184"/>
            <a:chOff x="0" y="0"/>
            <a:chExt cx="5328042" cy="2456182"/>
          </a:xfrm>
        </p:grpSpPr>
        <p:sp>
          <p:nvSpPr>
            <p:cNvPr id="141" name="prior beliefs about the parameters before we made any observations"/>
            <p:cNvSpPr txBox="1"/>
            <p:nvPr/>
          </p:nvSpPr>
          <p:spPr>
            <a:xfrm>
              <a:off x="483489" y="955934"/>
              <a:ext cx="4844554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 i="1">
                  <a:solidFill>
                    <a:schemeClr val="accent1">
                      <a:lumOff val="16847"/>
                    </a:schemeClr>
                  </a:solidFill>
                </a:defRPr>
              </a:pPr>
              <a:r>
                <a:t>prior</a:t>
              </a:r>
              <a:r>
                <a:rPr i="0"/>
                <a:t> beliefs about the parameters before we made any observations</a:t>
              </a:r>
            </a:p>
          </p:txBody>
        </p:sp>
        <p:sp>
          <p:nvSpPr>
            <p:cNvPr id="142" name="Rectangle"/>
            <p:cNvSpPr/>
            <p:nvPr/>
          </p:nvSpPr>
          <p:spPr>
            <a:xfrm>
              <a:off x="0" y="0"/>
              <a:ext cx="1077781" cy="790697"/>
            </a:xfrm>
            <a:prstGeom prst="rect">
              <a:avLst/>
            </a:prstGeom>
            <a:solidFill>
              <a:schemeClr val="accent1">
                <a:lumOff val="16847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3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2590780" y="5878614"/>
            <a:ext cx="5584197" cy="3556800"/>
            <a:chOff x="0" y="0"/>
            <a:chExt cx="5584196" cy="3556799"/>
          </a:xfrm>
        </p:grpSpPr>
        <p:sp>
          <p:nvSpPr>
            <p:cNvPr id="144" name="Rectangle"/>
            <p:cNvSpPr/>
            <p:nvPr/>
          </p:nvSpPr>
          <p:spPr>
            <a:xfrm>
              <a:off x="4506416" y="0"/>
              <a:ext cx="1077781" cy="790697"/>
            </a:xfrm>
            <a:prstGeom prst="rect">
              <a:avLst/>
            </a:prstGeom>
            <a:solidFill>
              <a:schemeClr val="accent6">
                <a:satOff val="18029"/>
                <a:lumOff val="12067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chemeClr val="accent3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pesky normalizing constant called the evidence"/>
            <p:cNvSpPr txBox="1"/>
            <p:nvPr/>
          </p:nvSpPr>
          <p:spPr>
            <a:xfrm>
              <a:off x="365373" y="803534"/>
              <a:ext cx="4844554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 i="1">
                  <a:solidFill>
                    <a:schemeClr val="accent6">
                      <a:satOff val="18029"/>
                      <a:lumOff val="12067"/>
                    </a:schemeClr>
                  </a:solidFill>
                </a:defRPr>
              </a:pPr>
              <a:r>
                <a:rPr i="0"/>
                <a:t>pesky normalizing constant called the</a:t>
              </a:r>
              <a:r>
                <a:t> evidence</a:t>
              </a:r>
            </a:p>
          </p:txBody>
        </p:sp>
        <p:pic>
          <p:nvPicPr>
            <p:cNvPr id="146" name="P(_mathbf_d_)_=_.pdf" descr="P(_mathbf_d_)_=_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388399"/>
              <a:ext cx="5575300" cy="1168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  <p:bldP spid="140" grpId="2" animBg="1" advAuto="0"/>
      <p:bldP spid="143" grpId="3" animBg="1" advAuto="0"/>
      <p:bldP spid="147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ayesian inference (as a process)"/>
          <p:cNvSpPr txBox="1"/>
          <p:nvPr/>
        </p:nvSpPr>
        <p:spPr>
          <a:xfrm>
            <a:off x="139699" y="151527"/>
            <a:ext cx="823264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Bayesian inference (as a process)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547772" y="1534190"/>
            <a:ext cx="12467083" cy="1108505"/>
            <a:chOff x="0" y="0"/>
            <a:chExt cx="12467082" cy="1108504"/>
          </a:xfrm>
        </p:grpSpPr>
        <p:sp>
          <p:nvSpPr>
            <p:cNvPr id="150" name="(1) Decide what your prior beliefs are about the parameters    , write down your prior"/>
            <p:cNvSpPr txBox="1"/>
            <p:nvPr/>
          </p:nvSpPr>
          <p:spPr>
            <a:xfrm>
              <a:off x="0" y="0"/>
              <a:ext cx="12467082" cy="1030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3000"/>
              </a:pPr>
              <a:r>
                <a:rPr dirty="0"/>
                <a:t>(1) Decide what your prior beliefs are about the parameters    , write </a:t>
              </a:r>
              <a:r>
                <a:rPr dirty="0" smtClean="0"/>
                <a:t>down </a:t>
              </a:r>
              <a:r>
                <a:rPr dirty="0"/>
                <a:t>your </a:t>
              </a:r>
              <a:r>
                <a:rPr i="1" dirty="0"/>
                <a:t>prior</a:t>
              </a:r>
              <a:r>
                <a:rPr dirty="0"/>
                <a:t>  </a:t>
              </a:r>
            </a:p>
          </p:txBody>
        </p:sp>
        <p:pic>
          <p:nvPicPr>
            <p:cNvPr id="151" name="boldsymbol_theta.pdf" descr="boldsymbol_theta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863111" y="98305"/>
              <a:ext cx="292101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P(_boldsymbol_th.pdf" descr="P(_boldsymbol_th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181200" y="562403"/>
              <a:ext cx="10541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6" name="Group"/>
          <p:cNvGrpSpPr/>
          <p:nvPr/>
        </p:nvGrpSpPr>
        <p:grpSpPr>
          <a:xfrm>
            <a:off x="519366" y="3252492"/>
            <a:ext cx="11966069" cy="1030525"/>
            <a:chOff x="0" y="0"/>
            <a:chExt cx="11966068" cy="1030524"/>
          </a:xfrm>
        </p:grpSpPr>
        <p:sp>
          <p:nvSpPr>
            <p:cNvPr id="154" name="(2) Write down your modeling assumptions, use this to derive the likelihood"/>
            <p:cNvSpPr txBox="1"/>
            <p:nvPr/>
          </p:nvSpPr>
          <p:spPr>
            <a:xfrm>
              <a:off x="0" y="0"/>
              <a:ext cx="11966068" cy="1030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l">
                <a:defRPr sz="3000"/>
              </a:pPr>
              <a:r>
                <a:rPr dirty="0"/>
                <a:t>(2) Write down your modeling assumptions, use this to derive the </a:t>
              </a:r>
              <a:r>
                <a:rPr i="1" dirty="0"/>
                <a:t>likelihood</a:t>
              </a:r>
              <a:r>
                <a:rPr dirty="0"/>
                <a:t> </a:t>
              </a:r>
            </a:p>
          </p:txBody>
        </p:sp>
        <p:pic>
          <p:nvPicPr>
            <p:cNvPr id="155" name="P(_mathbf_d_|_bo.pdf" descr="P(_mathbf_d_|_bo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33994" y="484423"/>
              <a:ext cx="15240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" name="Group"/>
          <p:cNvGrpSpPr/>
          <p:nvPr/>
        </p:nvGrpSpPr>
        <p:grpSpPr>
          <a:xfrm>
            <a:off x="536299" y="4987860"/>
            <a:ext cx="11736143" cy="4298089"/>
            <a:chOff x="0" y="0"/>
            <a:chExt cx="11736141" cy="4298088"/>
          </a:xfrm>
        </p:grpSpPr>
        <p:grpSp>
          <p:nvGrpSpPr>
            <p:cNvPr id="161" name="Group"/>
            <p:cNvGrpSpPr/>
            <p:nvPr/>
          </p:nvGrpSpPr>
          <p:grpSpPr>
            <a:xfrm>
              <a:off x="-1" y="-1"/>
              <a:ext cx="11736143" cy="3427970"/>
              <a:chOff x="0" y="0"/>
              <a:chExt cx="11736141" cy="3427968"/>
            </a:xfrm>
          </p:grpSpPr>
          <p:grpSp>
            <p:nvGrpSpPr>
              <p:cNvPr id="159" name="Group"/>
              <p:cNvGrpSpPr/>
              <p:nvPr/>
            </p:nvGrpSpPr>
            <p:grpSpPr>
              <a:xfrm>
                <a:off x="-1" y="0"/>
                <a:ext cx="10416542" cy="1724123"/>
                <a:chOff x="0" y="0"/>
                <a:chExt cx="10416540" cy="1724122"/>
              </a:xfrm>
            </p:grpSpPr>
            <p:sp>
              <p:nvSpPr>
                <p:cNvPr id="157" name="(3) Use Bayes' theorem to give you the posterior (up to a normalization)…"/>
                <p:cNvSpPr txBox="1"/>
                <p:nvPr/>
              </p:nvSpPr>
              <p:spPr>
                <a:xfrm>
                  <a:off x="0" y="0"/>
                  <a:ext cx="10416541" cy="103034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 algn="l">
                    <a:defRPr sz="3000"/>
                  </a:lvl1pPr>
                </a:lstStyle>
                <a:p>
                  <a:r>
                    <a:rPr dirty="0"/>
                    <a:t>(3) Use Bayes' theorem to give you the posterior (up to a normalization)…</a:t>
                  </a:r>
                </a:p>
              </p:txBody>
            </p:sp>
            <p:pic>
              <p:nvPicPr>
                <p:cNvPr id="158" name="P(_boldsymbol_th.pdf" descr="P(_boldsymbol_th.pdf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3051251" y="1178022"/>
                  <a:ext cx="5461001" cy="5461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60" name="…which you plug into an MCMC sampler to draw samples from the posterior"/>
              <p:cNvSpPr txBox="1"/>
              <p:nvPr/>
            </p:nvSpPr>
            <p:spPr>
              <a:xfrm>
                <a:off x="0" y="2397620"/>
                <a:ext cx="11736142" cy="1030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 algn="l">
                  <a:defRPr sz="3000"/>
                </a:lvl1pPr>
              </a:lstStyle>
              <a:p>
                <a:r>
                  <a:rPr dirty="0"/>
                  <a:t>…which you plug into an MCMC sampler to draw samples from the posterior</a:t>
                </a:r>
              </a:p>
            </p:txBody>
          </p:sp>
        </p:grpSp>
        <p:pic>
          <p:nvPicPr>
            <p:cNvPr id="162" name="boldsymbol_theta.pdf" descr="boldsymbol_theta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16700" y="3751988"/>
              <a:ext cx="30988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6" grpId="2" animBg="1" advAuto="0"/>
      <p:bldP spid="163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ayesian inference (simple worked example)"/>
          <p:cNvSpPr txBox="1"/>
          <p:nvPr/>
        </p:nvSpPr>
        <p:spPr>
          <a:xfrm>
            <a:off x="139699" y="151527"/>
            <a:ext cx="1090015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Bayesian inference (simple worked example)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163766" y="5493332"/>
            <a:ext cx="12366880" cy="1056972"/>
            <a:chOff x="0" y="0"/>
            <a:chExt cx="12366879" cy="1056970"/>
          </a:xfrm>
        </p:grpSpPr>
        <p:sp>
          <p:nvSpPr>
            <p:cNvPr id="166" name="I want to weight my baby. I put him on the scales 5 times and make measurements:"/>
            <p:cNvSpPr txBox="1"/>
            <p:nvPr/>
          </p:nvSpPr>
          <p:spPr>
            <a:xfrm>
              <a:off x="0" y="0"/>
              <a:ext cx="12366880" cy="1030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/>
              </a:lvl1pPr>
            </a:lstStyle>
            <a:p>
              <a:r>
                <a:rPr dirty="0"/>
                <a:t>I want to weight my baby. I put him on the scales 5 times and make measurements:</a:t>
              </a:r>
            </a:p>
          </p:txBody>
        </p:sp>
        <p:pic>
          <p:nvPicPr>
            <p:cNvPr id="167" name="mathbf_d_=_(4.97.pdf" descr="mathbf_d_=_(4.97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26380" y="510870"/>
              <a:ext cx="73152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2" name="Group"/>
          <p:cNvGrpSpPr/>
          <p:nvPr/>
        </p:nvGrpSpPr>
        <p:grpSpPr>
          <a:xfrm>
            <a:off x="161001" y="6935116"/>
            <a:ext cx="12682798" cy="1063468"/>
            <a:chOff x="0" y="0"/>
            <a:chExt cx="12682797" cy="1063466"/>
          </a:xfrm>
        </p:grpSpPr>
        <p:sp>
          <p:nvSpPr>
            <p:cNvPr id="169" name="I’ll assume that the scales give Gaussian uncertainties with zero mean and unknown    . So my unknown parameters are:"/>
            <p:cNvSpPr txBox="1"/>
            <p:nvPr/>
          </p:nvSpPr>
          <p:spPr>
            <a:xfrm>
              <a:off x="0" y="0"/>
              <a:ext cx="12637814" cy="1030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/>
              </a:lvl1pPr>
            </a:lstStyle>
            <a:p>
              <a:r>
                <a:rPr dirty="0"/>
                <a:t>I’ll assume that the scales give Gaussian uncertainties with zero mean and unknown    . So my unknown parameters are:</a:t>
              </a:r>
            </a:p>
          </p:txBody>
        </p:sp>
        <p:pic>
          <p:nvPicPr>
            <p:cNvPr id="170" name="sigma.pdf" descr="sigma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720234" y="657066"/>
              <a:ext cx="304801" cy="266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" name="boldsymbol_theta.pdf" descr="boldsymbol_theta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2497" y="517366"/>
              <a:ext cx="24003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3" name="30110_500X500.jpg" descr="30110_500X50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12357" y="1154702"/>
            <a:ext cx="4180086" cy="41800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"/>
          <p:cNvGrpSpPr/>
          <p:nvPr/>
        </p:nvGrpSpPr>
        <p:grpSpPr>
          <a:xfrm>
            <a:off x="2971934" y="8617866"/>
            <a:ext cx="12637815" cy="560450"/>
            <a:chOff x="0" y="0"/>
            <a:chExt cx="12637814" cy="560449"/>
          </a:xfrm>
        </p:grpSpPr>
        <p:sp>
          <p:nvSpPr>
            <p:cNvPr id="174" name="Alright let’s infer                       !"/>
            <p:cNvSpPr txBox="1"/>
            <p:nvPr/>
          </p:nvSpPr>
          <p:spPr>
            <a:xfrm>
              <a:off x="0" y="0"/>
              <a:ext cx="12637814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i="1"/>
              </a:lvl1pPr>
            </a:lstStyle>
            <a:p>
              <a:r>
                <a:t>Alright let’s infer                       ! </a:t>
              </a:r>
            </a:p>
          </p:txBody>
        </p:sp>
        <p:pic>
          <p:nvPicPr>
            <p:cNvPr id="175" name="P(m,_sigma_|_mat.pdf" descr="P(m,_sigma_|_mat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82285" y="7174"/>
              <a:ext cx="2197101" cy="546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  <p:bldP spid="172" grpId="2" animBg="1" advAuto="0"/>
      <p:bldP spid="176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Bayesian inference (simple worked example)"/>
          <p:cNvSpPr txBox="1"/>
          <p:nvPr/>
        </p:nvSpPr>
        <p:spPr>
          <a:xfrm>
            <a:off x="139699" y="151527"/>
            <a:ext cx="1090015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Bayesian inference (simple worked example)</a:t>
            </a:r>
          </a:p>
        </p:txBody>
      </p:sp>
      <p:sp>
        <p:nvSpPr>
          <p:cNvPr id="179" name="(1) What are my prior beliefs on these parameters?"/>
          <p:cNvSpPr txBox="1"/>
          <p:nvPr/>
        </p:nvSpPr>
        <p:spPr>
          <a:xfrm>
            <a:off x="183493" y="1186729"/>
            <a:ext cx="1263781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i="1"/>
            </a:lvl1pPr>
          </a:lstStyle>
          <a:p>
            <a:r>
              <a:t>(1) What are my prior beliefs on these parameters?</a:t>
            </a:r>
          </a:p>
        </p:txBody>
      </p:sp>
      <p:pic>
        <p:nvPicPr>
          <p:cNvPr id="180" name="mass_prior.pdf" descr="mass_prior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562" y="1739510"/>
            <a:ext cx="5400001" cy="3233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igma_prior.pdf" descr="sigma_prior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7908" y="1739510"/>
            <a:ext cx="5400001" cy="323353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(2) What are my modeling assumptions and hence likelihood?"/>
          <p:cNvSpPr txBox="1"/>
          <p:nvPr/>
        </p:nvSpPr>
        <p:spPr>
          <a:xfrm>
            <a:off x="183493" y="4954396"/>
            <a:ext cx="1263781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i="1"/>
            </a:lvl1pPr>
          </a:lstStyle>
          <a:p>
            <a:r>
              <a:t>(2) What are my modeling assumptions and hence likelihood?</a:t>
            </a:r>
          </a:p>
        </p:txBody>
      </p:sp>
      <p:sp>
        <p:nvSpPr>
          <p:cNvPr id="183" name="Each measurement is independent (iid) with Gaussian errors"/>
          <p:cNvSpPr txBox="1"/>
          <p:nvPr/>
        </p:nvSpPr>
        <p:spPr>
          <a:xfrm>
            <a:off x="462893" y="5640196"/>
            <a:ext cx="12637814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/>
            </a:pPr>
            <a:r>
              <a:t>Each measurement is </a:t>
            </a:r>
            <a:r>
              <a:rPr>
                <a:solidFill>
                  <a:schemeClr val="accent5">
                    <a:hueOff val="-152896"/>
                    <a:lumOff val="12368"/>
                  </a:schemeClr>
                </a:solidFill>
              </a:rPr>
              <a:t>independent</a:t>
            </a:r>
            <a:r>
              <a:t> (iid) with </a:t>
            </a:r>
            <a:r>
              <a:rPr>
                <a:solidFill>
                  <a:schemeClr val="accent3">
                    <a:hueOff val="-274225"/>
                    <a:satOff val="26768"/>
                    <a:lumOff val="11368"/>
                  </a:schemeClr>
                </a:solidFill>
              </a:rPr>
              <a:t>Gaussian</a:t>
            </a:r>
            <a:r>
              <a:t> errors</a:t>
            </a:r>
          </a:p>
        </p:txBody>
      </p:sp>
      <p:pic>
        <p:nvPicPr>
          <p:cNvPr id="184" name="P(_mathbf_d_|_m,.pdf" descr="P(_mathbf_d_|_m,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35250" y="6476007"/>
            <a:ext cx="8293101" cy="1320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"/>
          <p:cNvGrpSpPr/>
          <p:nvPr/>
        </p:nvGrpSpPr>
        <p:grpSpPr>
          <a:xfrm>
            <a:off x="4747026" y="6501407"/>
            <a:ext cx="2653762" cy="1987279"/>
            <a:chOff x="0" y="0"/>
            <a:chExt cx="2653761" cy="1987278"/>
          </a:xfrm>
        </p:grpSpPr>
        <p:sp>
          <p:nvSpPr>
            <p:cNvPr id="185" name="independent"/>
            <p:cNvSpPr txBox="1"/>
            <p:nvPr/>
          </p:nvSpPr>
          <p:spPr>
            <a:xfrm>
              <a:off x="0" y="1426829"/>
              <a:ext cx="2653762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>
                  <a:solidFill>
                    <a:schemeClr val="accent5">
                      <a:hueOff val="-152896"/>
                      <a:lumOff val="12368"/>
                    </a:schemeClr>
                  </a:solidFill>
                </a:defRPr>
              </a:lvl1pPr>
            </a:lstStyle>
            <a:p>
              <a:r>
                <a:t>independent</a:t>
              </a:r>
            </a:p>
          </p:txBody>
        </p:sp>
        <p:sp>
          <p:nvSpPr>
            <p:cNvPr id="186" name="Rectangle"/>
            <p:cNvSpPr/>
            <p:nvPr/>
          </p:nvSpPr>
          <p:spPr>
            <a:xfrm>
              <a:off x="655037" y="0"/>
              <a:ext cx="980679" cy="1431992"/>
            </a:xfrm>
            <a:prstGeom prst="rect">
              <a:avLst/>
            </a:prstGeom>
            <a:solidFill>
              <a:schemeClr val="accent5">
                <a:hueOff val="-152896"/>
                <a:lumOff val="12368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90" name="Group"/>
          <p:cNvGrpSpPr/>
          <p:nvPr/>
        </p:nvGrpSpPr>
        <p:grpSpPr>
          <a:xfrm>
            <a:off x="6460397" y="6501407"/>
            <a:ext cx="4605934" cy="1987279"/>
            <a:chOff x="0" y="0"/>
            <a:chExt cx="4605932" cy="1987278"/>
          </a:xfrm>
        </p:grpSpPr>
        <p:sp>
          <p:nvSpPr>
            <p:cNvPr id="188" name="Rectangle"/>
            <p:cNvSpPr/>
            <p:nvPr/>
          </p:nvSpPr>
          <p:spPr>
            <a:xfrm>
              <a:off x="0" y="0"/>
              <a:ext cx="4605933" cy="1431992"/>
            </a:xfrm>
            <a:prstGeom prst="rect">
              <a:avLst/>
            </a:prstGeom>
            <a:solidFill>
              <a:srgbClr val="00F900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89" name="Gaussian"/>
            <p:cNvSpPr txBox="1"/>
            <p:nvPr/>
          </p:nvSpPr>
          <p:spPr>
            <a:xfrm>
              <a:off x="1664829" y="1426829"/>
              <a:ext cx="2145365" cy="5604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>
                  <a:solidFill>
                    <a:schemeClr val="accent3">
                      <a:hueOff val="-274225"/>
                      <a:satOff val="26768"/>
                      <a:lumOff val="11368"/>
                    </a:schemeClr>
                  </a:solidFill>
                </a:defRPr>
              </a:lvl1pPr>
            </a:lstStyle>
            <a:p>
              <a:r>
                <a:t>Gaussian</a:t>
              </a:r>
            </a:p>
          </p:txBody>
        </p:sp>
      </p:grpSp>
      <p:grpSp>
        <p:nvGrpSpPr>
          <p:cNvPr id="194" name="Group"/>
          <p:cNvGrpSpPr/>
          <p:nvPr/>
        </p:nvGrpSpPr>
        <p:grpSpPr>
          <a:xfrm>
            <a:off x="183493" y="8614037"/>
            <a:ext cx="12669300" cy="643347"/>
            <a:chOff x="0" y="0"/>
            <a:chExt cx="12669298" cy="643345"/>
          </a:xfrm>
        </p:grpSpPr>
        <p:sp>
          <p:nvSpPr>
            <p:cNvPr id="191" name="(3) Plug"/>
            <p:cNvSpPr txBox="1"/>
            <p:nvPr/>
          </p:nvSpPr>
          <p:spPr>
            <a:xfrm>
              <a:off x="0" y="0"/>
              <a:ext cx="2653762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i="1"/>
              </a:lvl1pPr>
            </a:lstStyle>
            <a:p>
              <a:r>
                <a:t>(3) Plug </a:t>
              </a:r>
            </a:p>
          </p:txBody>
        </p:sp>
        <p:pic>
          <p:nvPicPr>
            <p:cNvPr id="192" name="P(m,_sigma_|_mat.pdf" descr="P(m,_sigma_|_mat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28571" y="108025"/>
              <a:ext cx="6418930" cy="5101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into sampler and run…"/>
            <p:cNvSpPr txBox="1"/>
            <p:nvPr/>
          </p:nvSpPr>
          <p:spPr>
            <a:xfrm>
              <a:off x="8254999" y="82897"/>
              <a:ext cx="4414300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i="1"/>
              </a:lvl1pPr>
            </a:lstStyle>
            <a:p>
              <a:r>
                <a:t>into sampler and run…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2" animBg="1" advAuto="0"/>
      <p:bldP spid="181" grpId="3" animBg="1" advAuto="0"/>
      <p:bldP spid="182" grpId="4" animBg="1" advAuto="0"/>
      <p:bldP spid="183" grpId="5" animBg="1" advAuto="0"/>
      <p:bldP spid="184" grpId="6" animBg="1" advAuto="0"/>
      <p:bldP spid="187" grpId="7" animBg="1" advAuto="0"/>
      <p:bldP spid="190" grpId="8" animBg="1" advAuto="0"/>
      <p:bldP spid="194" grpId="9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ayesian inference (simple worked example)"/>
          <p:cNvSpPr txBox="1"/>
          <p:nvPr/>
        </p:nvSpPr>
        <p:spPr>
          <a:xfrm>
            <a:off x="139699" y="151527"/>
            <a:ext cx="1090015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Bayesian inference (simple worked example)</a:t>
            </a:r>
          </a:p>
        </p:txBody>
      </p:sp>
      <p:grpSp>
        <p:nvGrpSpPr>
          <p:cNvPr id="200" name="Group"/>
          <p:cNvGrpSpPr/>
          <p:nvPr/>
        </p:nvGrpSpPr>
        <p:grpSpPr>
          <a:xfrm>
            <a:off x="2289323" y="2918247"/>
            <a:ext cx="8426154" cy="6874793"/>
            <a:chOff x="0" y="0"/>
            <a:chExt cx="8426153" cy="6874792"/>
          </a:xfrm>
        </p:grpSpPr>
        <p:pic>
          <p:nvPicPr>
            <p:cNvPr id="197" name="sigmapost.pdf" descr="sigmapos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18634" y="3194409"/>
              <a:ext cx="4207520" cy="35062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masspost.pdf" descr="masspost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5324" y="0"/>
              <a:ext cx="4054307" cy="33785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joint.pdf" descr="joint.pdf"/>
            <p:cNvPicPr>
              <a:picLocks noChangeAspect="1"/>
            </p:cNvPicPr>
            <p:nvPr/>
          </p:nvPicPr>
          <p:blipFill>
            <a:blip r:embed="rId4">
              <a:extLst/>
            </a:blip>
            <a:srcRect t="3603" r="2366"/>
            <a:stretch>
              <a:fillRect/>
            </a:stretch>
          </p:blipFill>
          <p:spPr>
            <a:xfrm>
              <a:off x="0" y="3304108"/>
              <a:ext cx="4339829" cy="35706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" name="Let’s have a look at the samples then…"/>
          <p:cNvSpPr txBox="1"/>
          <p:nvPr/>
        </p:nvSpPr>
        <p:spPr>
          <a:xfrm>
            <a:off x="167750" y="894098"/>
            <a:ext cx="7375980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 i="1"/>
            </a:lvl1pPr>
          </a:lstStyle>
          <a:p>
            <a:r>
              <a:t>Let’s have a look at the samples then…</a:t>
            </a:r>
          </a:p>
        </p:txBody>
      </p:sp>
      <p:grpSp>
        <p:nvGrpSpPr>
          <p:cNvPr id="204" name="Group"/>
          <p:cNvGrpSpPr/>
          <p:nvPr/>
        </p:nvGrpSpPr>
        <p:grpSpPr>
          <a:xfrm>
            <a:off x="328617" y="7335570"/>
            <a:ext cx="3918475" cy="1356017"/>
            <a:chOff x="0" y="0"/>
            <a:chExt cx="3918474" cy="1356015"/>
          </a:xfrm>
        </p:grpSpPr>
        <p:sp>
          <p:nvSpPr>
            <p:cNvPr id="202" name="samples"/>
            <p:cNvSpPr txBox="1"/>
            <p:nvPr/>
          </p:nvSpPr>
          <p:spPr>
            <a:xfrm>
              <a:off x="0" y="0"/>
              <a:ext cx="1834347" cy="560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i="1">
                  <a:solidFill>
                    <a:schemeClr val="accent5">
                      <a:hueOff val="-152896"/>
                      <a:lumOff val="12368"/>
                    </a:schemeClr>
                  </a:solidFill>
                </a:defRPr>
              </a:lvl1pPr>
            </a:lstStyle>
            <a:p>
              <a:r>
                <a:t>samples</a:t>
              </a:r>
            </a:p>
          </p:txBody>
        </p:sp>
        <p:sp>
          <p:nvSpPr>
            <p:cNvPr id="211" name="Connection Line"/>
            <p:cNvSpPr/>
            <p:nvPr/>
          </p:nvSpPr>
          <p:spPr>
            <a:xfrm>
              <a:off x="1163563" y="560448"/>
              <a:ext cx="2754912" cy="79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42" extrusionOk="0">
                  <a:moveTo>
                    <a:pt x="21600" y="14041"/>
                  </a:moveTo>
                  <a:cubicBezTo>
                    <a:pt x="13070" y="21600"/>
                    <a:pt x="5870" y="16920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accent5">
                  <a:hueOff val="-152896"/>
                  <a:lumOff val="12368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1067990" y="1572620"/>
            <a:ext cx="11146363" cy="1500250"/>
            <a:chOff x="0" y="0"/>
            <a:chExt cx="11146361" cy="1500248"/>
          </a:xfrm>
        </p:grpSpPr>
        <p:pic>
          <p:nvPicPr>
            <p:cNvPr id="205" name="P(m_|_mathbf_d_).pdf" descr="P(m_|_mathbf_d_)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358540"/>
              <a:ext cx="4690028" cy="952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6" name="“knowledge about the mass marginalized over all uncertainty about sigma”"/>
            <p:cNvSpPr txBox="1"/>
            <p:nvPr/>
          </p:nvSpPr>
          <p:spPr>
            <a:xfrm>
              <a:off x="4814759" y="0"/>
              <a:ext cx="6331603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i="1">
                  <a:solidFill>
                    <a:srgbClr val="929292"/>
                  </a:solidFill>
                </a:defRPr>
              </a:lvl1pPr>
            </a:lstStyle>
            <a:p>
              <a:r>
                <a:t>“knowledge about the mass marginalized over all uncertainty about sigma”</a:t>
              </a: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6890284" y="3784798"/>
            <a:ext cx="5472699" cy="2463072"/>
            <a:chOff x="0" y="0"/>
            <a:chExt cx="5472698" cy="2463070"/>
          </a:xfrm>
        </p:grpSpPr>
        <p:pic>
          <p:nvPicPr>
            <p:cNvPr id="208" name="P(_sigma_|_mathb.pdf" descr="P(_sigma_|_mathb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6983" y="0"/>
              <a:ext cx="4700381" cy="952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“knowledge about sigma marginalized over all uncertainty about the mass”"/>
            <p:cNvSpPr txBox="1"/>
            <p:nvPr/>
          </p:nvSpPr>
          <p:spPr>
            <a:xfrm>
              <a:off x="0" y="962822"/>
              <a:ext cx="5472699" cy="150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3000" i="1">
                  <a:solidFill>
                    <a:srgbClr val="929292"/>
                  </a:solidFill>
                </a:defRPr>
              </a:lvl1pPr>
            </a:lstStyle>
            <a:p>
              <a:r>
                <a:t>“knowledge about sigma marginalized over all uncertainty about the mass”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7" grpId="2" animBg="1" advAuto="0"/>
      <p:bldP spid="210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DLM theory (give intuition)"/>
          <p:cNvSpPr txBox="1"/>
          <p:nvPr/>
        </p:nvSpPr>
        <p:spPr>
          <a:xfrm>
            <a:off x="794702" y="3295019"/>
            <a:ext cx="8298181" cy="3163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150000"/>
              </a:lnSpc>
              <a:defRPr sz="5000" i="1"/>
            </a:pPr>
            <a:endParaRPr/>
          </a:p>
          <a:p>
            <a:pPr algn="l">
              <a:lnSpc>
                <a:spcPct val="150000"/>
              </a:lnSpc>
              <a:defRPr sz="5000" i="1"/>
            </a:pPr>
            <a:r>
              <a:t>DLM theory (give intuition)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LR"/>
          <p:cNvSpPr txBox="1"/>
          <p:nvPr/>
        </p:nvSpPr>
        <p:spPr>
          <a:xfrm>
            <a:off x="139699" y="151527"/>
            <a:ext cx="1243077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/>
            </a:lvl1pPr>
          </a:lstStyle>
          <a:p>
            <a:r>
              <a:t>MLR</a:t>
            </a:r>
          </a:p>
        </p:txBody>
      </p:sp>
      <p:pic>
        <p:nvPicPr>
          <p:cNvPr id="216" name="d_t_=_;&amp;_beta_1_.pdf" descr="d_t_=_;&amp;_beta_1_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6218" y="2256246"/>
            <a:ext cx="8890001" cy="41509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Group"/>
          <p:cNvGrpSpPr/>
          <p:nvPr/>
        </p:nvGrpSpPr>
        <p:grpSpPr>
          <a:xfrm>
            <a:off x="1421153" y="181157"/>
            <a:ext cx="8166792" cy="2650493"/>
            <a:chOff x="0" y="0"/>
            <a:chExt cx="8166790" cy="2650491"/>
          </a:xfrm>
        </p:grpSpPr>
        <p:sp>
          <p:nvSpPr>
            <p:cNvPr id="217" name="Rectangle"/>
            <p:cNvSpPr/>
            <p:nvPr/>
          </p:nvSpPr>
          <p:spPr>
            <a:xfrm>
              <a:off x="1527932" y="1795027"/>
              <a:ext cx="5095941" cy="855465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8" name=". . ."/>
            <p:cNvSpPr txBox="1"/>
            <p:nvPr/>
          </p:nvSpPr>
          <p:spPr>
            <a:xfrm>
              <a:off x="5018145" y="529949"/>
              <a:ext cx="537973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. . .</a:t>
              </a:r>
            </a:p>
          </p:txBody>
        </p:sp>
        <p:sp>
          <p:nvSpPr>
            <p:cNvPr id="219" name="Line"/>
            <p:cNvSpPr/>
            <p:nvPr/>
          </p:nvSpPr>
          <p:spPr>
            <a:xfrm flipH="1" flipV="1">
              <a:off x="1775535" y="1360006"/>
              <a:ext cx="691205" cy="691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0" name="Line"/>
            <p:cNvSpPr/>
            <p:nvPr/>
          </p:nvSpPr>
          <p:spPr>
            <a:xfrm flipH="1" flipV="1">
              <a:off x="3814063" y="1360006"/>
              <a:ext cx="219010" cy="691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1" name="Line"/>
            <p:cNvSpPr/>
            <p:nvPr/>
          </p:nvSpPr>
          <p:spPr>
            <a:xfrm flipV="1">
              <a:off x="5912490" y="1360006"/>
              <a:ext cx="975838" cy="6912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22" name="reg0.pdf" descr="reg0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540000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reg1.pdf" descr="reg1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407473" y="0"/>
              <a:ext cx="2540001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reg2.pdf" descr="reg2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626790" y="0"/>
              <a:ext cx="2540001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9" name="Group"/>
          <p:cNvGrpSpPr/>
          <p:nvPr/>
        </p:nvGrpSpPr>
        <p:grpSpPr>
          <a:xfrm>
            <a:off x="3060938" y="1306532"/>
            <a:ext cx="8872095" cy="3113479"/>
            <a:chOff x="0" y="0"/>
            <a:chExt cx="8872094" cy="3113477"/>
          </a:xfrm>
        </p:grpSpPr>
        <p:sp>
          <p:nvSpPr>
            <p:cNvPr id="226" name="Rectangle"/>
            <p:cNvSpPr/>
            <p:nvPr/>
          </p:nvSpPr>
          <p:spPr>
            <a:xfrm>
              <a:off x="0" y="1592519"/>
              <a:ext cx="8007482" cy="1520959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27" name="seas.pdf" descr="seas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332094" y="0"/>
              <a:ext cx="2540001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Line"/>
            <p:cNvSpPr/>
            <p:nvPr/>
          </p:nvSpPr>
          <p:spPr>
            <a:xfrm flipV="1">
              <a:off x="6296239" y="1302021"/>
              <a:ext cx="326548" cy="3265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2949085" y="4482814"/>
            <a:ext cx="8136842" cy="1520959"/>
            <a:chOff x="0" y="0"/>
            <a:chExt cx="8136841" cy="1520958"/>
          </a:xfrm>
        </p:grpSpPr>
        <p:sp>
          <p:nvSpPr>
            <p:cNvPr id="230" name="Rectangle"/>
            <p:cNvSpPr/>
            <p:nvPr/>
          </p:nvSpPr>
          <p:spPr>
            <a:xfrm>
              <a:off x="0" y="0"/>
              <a:ext cx="4791274" cy="691204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31" name="pwlt.pdf" descr="pwlt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596841" y="0"/>
              <a:ext cx="2540001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2" name="Line"/>
            <p:cNvSpPr/>
            <p:nvPr/>
          </p:nvSpPr>
          <p:spPr>
            <a:xfrm>
              <a:off x="4790959" y="391153"/>
              <a:ext cx="1101426" cy="24688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8" name="Group"/>
          <p:cNvGrpSpPr/>
          <p:nvPr/>
        </p:nvGrpSpPr>
        <p:grpSpPr>
          <a:xfrm>
            <a:off x="522634" y="5236823"/>
            <a:ext cx="3915989" cy="3416366"/>
            <a:chOff x="0" y="0"/>
            <a:chExt cx="3915988" cy="3416365"/>
          </a:xfrm>
        </p:grpSpPr>
        <p:pic>
          <p:nvPicPr>
            <p:cNvPr id="234" name="ar.pdf" descr="ar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752732"/>
              <a:ext cx="2540000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5" name="Rectangle"/>
            <p:cNvSpPr/>
            <p:nvPr/>
          </p:nvSpPr>
          <p:spPr>
            <a:xfrm>
              <a:off x="2426450" y="0"/>
              <a:ext cx="1489539" cy="691204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6" name="Line"/>
            <p:cNvSpPr/>
            <p:nvPr/>
          </p:nvSpPr>
          <p:spPr>
            <a:xfrm flipV="1">
              <a:off x="1417015" y="501947"/>
              <a:ext cx="1029085" cy="43754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37" name="&amp;z^mathrm_AR_t_=.pdf" descr="&amp;z^mathrm_AR_t_=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86335" y="2335219"/>
              <a:ext cx="3290446" cy="10811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3" name="Group"/>
          <p:cNvGrpSpPr/>
          <p:nvPr/>
        </p:nvGrpSpPr>
        <p:grpSpPr>
          <a:xfrm>
            <a:off x="2949085" y="5727083"/>
            <a:ext cx="4652323" cy="1816569"/>
            <a:chOff x="0" y="0"/>
            <a:chExt cx="4652322" cy="1816567"/>
          </a:xfrm>
        </p:grpSpPr>
        <p:sp>
          <p:nvSpPr>
            <p:cNvPr id="239" name="Rectangle"/>
            <p:cNvSpPr/>
            <p:nvPr/>
          </p:nvSpPr>
          <p:spPr>
            <a:xfrm>
              <a:off x="0" y="262472"/>
              <a:ext cx="1489538" cy="691205"/>
            </a:xfrm>
            <a:prstGeom prst="rect">
              <a:avLst/>
            </a:prstGeom>
            <a:solidFill>
              <a:schemeClr val="accent4">
                <a:hueOff val="-1081314"/>
                <a:satOff val="4338"/>
                <a:lumOff val="-8931"/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0" name="Line"/>
            <p:cNvSpPr/>
            <p:nvPr/>
          </p:nvSpPr>
          <p:spPr>
            <a:xfrm>
              <a:off x="1463558" y="552591"/>
              <a:ext cx="718482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pic>
          <p:nvPicPr>
            <p:cNvPr id="241" name="noise.pdf" descr="nois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112322" y="0"/>
              <a:ext cx="2540001" cy="15209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" name="epsilon_t_sim_ma.pdf" descr="epsilon_t_sim_ma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422057" y="1472060"/>
              <a:ext cx="2200153" cy="344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4" name="Rectangle"/>
          <p:cNvSpPr/>
          <p:nvPr/>
        </p:nvSpPr>
        <p:spPr>
          <a:xfrm>
            <a:off x="7730066" y="6066577"/>
            <a:ext cx="5741922" cy="3746290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5" name="Screen Shot 2020-03-26 at 9.59.24 AM.png" descr="Screen Shot 2020-03-26 at 9.59.24 AM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072834" y="6347543"/>
            <a:ext cx="4652323" cy="318435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Data"/>
          <p:cNvSpPr txBox="1"/>
          <p:nvPr/>
        </p:nvSpPr>
        <p:spPr>
          <a:xfrm>
            <a:off x="11877920" y="5661247"/>
            <a:ext cx="966827" cy="461060"/>
          </a:xfrm>
          <a:prstGeom prst="rect">
            <a:avLst/>
          </a:prstGeom>
          <a:solidFill>
            <a:srgbClr val="D6D5D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solidFill>
                  <a:srgbClr val="FFFFFF"/>
                </a:solidFill>
              </a:rPr>
              <a:t>Data</a:t>
            </a:r>
            <a:r>
              <a:t>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  <p:bldP spid="225" grpId="2" animBg="1" advAuto="0"/>
      <p:bldP spid="229" grpId="3" animBg="1" advAuto="0"/>
      <p:bldP spid="233" grpId="4" animBg="1" advAuto="0"/>
      <p:bldP spid="238" grpId="5" animBg="1" advAuto="0"/>
      <p:bldP spid="243" grpId="6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794</Words>
  <Application>Microsoft Office PowerPoint</Application>
  <PresentationFormat>Custom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Andale Mono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Daan Hubert</cp:lastModifiedBy>
  <cp:revision>2</cp:revision>
  <dcterms:modified xsi:type="dcterms:W3CDTF">2023-10-17T09:14:56Z</dcterms:modified>
</cp:coreProperties>
</file>